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7">
          <p15:clr>
            <a:srgbClr val="A4A3A4"/>
          </p15:clr>
        </p15:guide>
        <p15:guide id="2" orient="horz" pos="455">
          <p15:clr>
            <a:srgbClr val="A4A3A4"/>
          </p15:clr>
        </p15:guide>
        <p15:guide id="3" orient="horz" pos="3493">
          <p15:clr>
            <a:srgbClr val="A4A3A4"/>
          </p15:clr>
        </p15:guide>
        <p15:guide id="4" orient="horz" pos="599">
          <p15:clr>
            <a:srgbClr val="A4A3A4"/>
          </p15:clr>
        </p15:guide>
        <p15:guide id="5" orient="horz" pos="445">
          <p15:clr>
            <a:srgbClr val="A4A3A4"/>
          </p15:clr>
        </p15:guide>
        <p15:guide id="6" orient="horz" pos="2194">
          <p15:clr>
            <a:srgbClr val="A4A3A4"/>
          </p15:clr>
        </p15:guide>
        <p15:guide id="7" pos="5566">
          <p15:clr>
            <a:srgbClr val="A4A3A4"/>
          </p15:clr>
        </p15:guide>
        <p15:guide id="8" pos="28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80A1B6"/>
    <a:srgbClr val="632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9880" autoAdjust="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4207"/>
        <p:guide orient="horz" pos="455"/>
        <p:guide orient="horz" pos="3493"/>
        <p:guide orient="horz" pos="599"/>
        <p:guide orient="horz" pos="445"/>
        <p:guide orient="horz" pos="2194"/>
        <p:guide pos="5566"/>
        <p:guide pos="287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7C94-DB69-4537-A78A-0ED5988E7F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F49B-D5D8-4396-8008-C1506961A9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2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784A5-B8A5-4AB9-BECF-10864B08D1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0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A717-B205-4CB9-8502-A8818FEB2D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16CD-FFA6-4D53-9E0A-319A819780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0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9A76-E37E-4EBB-8878-64BB231B27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6885-6092-4F3C-87A0-0EF0A79FC6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8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3A93-30A7-4C65-9FAD-B6E8D74A4E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96A-B2A4-4474-9068-1847263D21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67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8C3A-DF47-46B8-A53D-F65B046450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8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48FDF-1DD1-4AA7-9141-B0562421DF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B996-7E54-4705-87F1-CE32B752B9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Roy D. Shapiro, Core Reading: Process Analysis, HBP No. 8007 (Boston: Harvard Business School Publishing, 2013).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B028-39EC-4912-BB06-6A14E91D2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811429" y="6234348"/>
            <a:ext cx="7743846" cy="3773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latin typeface="Arial"/>
                <a:cs typeface="Arial"/>
              </a:rPr>
              <a:t>Copyright © 2015 </a:t>
            </a:r>
            <a:r>
              <a:rPr lang="en-US" sz="800" dirty="0" err="1">
                <a:latin typeface="Arial"/>
                <a:cs typeface="Arial"/>
              </a:rPr>
              <a:t>por</a:t>
            </a:r>
            <a:r>
              <a:rPr lang="en-US" sz="800" dirty="0">
                <a:latin typeface="Arial"/>
                <a:cs typeface="Arial"/>
              </a:rPr>
              <a:t> Harvard Business School Publishing Corporation. </a:t>
            </a:r>
            <a:r>
              <a:rPr lang="en-US" sz="800" dirty="0" err="1">
                <a:latin typeface="Arial"/>
                <a:cs typeface="Arial"/>
              </a:rPr>
              <a:t>Todos</a:t>
            </a:r>
            <a:r>
              <a:rPr lang="en-US" sz="800" dirty="0">
                <a:latin typeface="Arial"/>
                <a:cs typeface="Arial"/>
              </a:rPr>
              <a:t> </a:t>
            </a:r>
            <a:r>
              <a:rPr lang="en-US" sz="800" dirty="0" err="1">
                <a:latin typeface="Arial"/>
                <a:cs typeface="Arial"/>
              </a:rPr>
              <a:t>los</a:t>
            </a:r>
            <a:r>
              <a:rPr lang="en-US" sz="800" dirty="0">
                <a:latin typeface="Arial"/>
                <a:cs typeface="Arial"/>
              </a:rPr>
              <a:t> derechos </a:t>
            </a:r>
            <a:r>
              <a:rPr lang="en-US" sz="800" dirty="0" err="1">
                <a:latin typeface="Arial"/>
                <a:cs typeface="Arial"/>
              </a:rPr>
              <a:t>reservados</a:t>
            </a:r>
            <a:r>
              <a:rPr lang="en-US" sz="800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808081" y="4362620"/>
            <a:ext cx="7218319" cy="168258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Esta presentación de PowerPoint fue preparada por el profesor Juan </a:t>
            </a:r>
            <a:r>
              <a:rPr lang="es-E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Alcácer</a:t>
            </a:r>
            <a:r>
              <a:rPr lang="es-E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de Harvard Business </a:t>
            </a:r>
            <a:r>
              <a:rPr lang="es-E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School</a:t>
            </a:r>
            <a:r>
              <a:rPr lang="es-E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con el fin de ayudar a los instructores en clase a la hora de usar la </a:t>
            </a:r>
            <a:r>
              <a:rPr lang="es-ES" sz="12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Lectura fundamental: Competir a nivel global</a:t>
            </a:r>
            <a:r>
              <a:rPr lang="es-E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(HBP n.º 8123</a:t>
            </a:r>
            <a:r>
              <a:rPr lang="es-E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). Las lecturas fundamentales de HBP se desarrollan solo como base para el debate en clase y no están destinadas a actuar como respaldos, fuentes de datos primarios ni ejemplos de administración eficaz o </a:t>
            </a:r>
            <a:r>
              <a:rPr lang="es-E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ineficaz. PowerPoint</a:t>
            </a:r>
            <a:r>
              <a:rPr lang="es-ES" sz="1200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®</a:t>
            </a:r>
            <a:r>
              <a:rPr lang="es-E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 es una marca registrada de Microsoft </a:t>
            </a:r>
            <a:r>
              <a:rPr lang="es-ES" sz="12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Corporation</a:t>
            </a:r>
            <a:r>
              <a:rPr lang="es-E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.</a:t>
            </a:r>
            <a:endParaRPr lang="es-ES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186862" y="117567"/>
            <a:ext cx="10035361" cy="1165916"/>
            <a:chOff x="-1186862" y="207360"/>
            <a:chExt cx="10035361" cy="509760"/>
          </a:xfrm>
        </p:grpSpPr>
        <p:pic>
          <p:nvPicPr>
            <p:cNvPr id="9" name="Picture 8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33271" y="207360"/>
              <a:ext cx="5495321" cy="44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000" spc="100" dirty="0" smtClean="0">
                  <a:solidFill>
                    <a:schemeClr val="bg1"/>
                  </a:solidFill>
                  <a:latin typeface="Gotham Black"/>
                  <a:cs typeface="Gotham Black"/>
                </a:rPr>
                <a:t>ESTRATEGIA</a:t>
              </a:r>
              <a:endParaRPr lang="en-US" sz="3000" spc="100" dirty="0" smtClean="0">
                <a:solidFill>
                  <a:schemeClr val="bg1"/>
                </a:solidFill>
                <a:latin typeface="Gotham Black"/>
                <a:cs typeface="Gotham Black"/>
              </a:endParaRPr>
            </a:p>
            <a:p>
              <a:r>
                <a:rPr lang="en-US" sz="3000" spc="100" dirty="0" smtClean="0">
                  <a:solidFill>
                    <a:schemeClr val="bg1"/>
                  </a:solidFill>
                  <a:latin typeface="Gotham Black"/>
                  <a:cs typeface="Gotham Black"/>
                </a:rPr>
                <a:t>PLAN </a:t>
              </a:r>
              <a:r>
                <a:rPr lang="en-US" sz="3000" spc="100" dirty="0">
                  <a:solidFill>
                    <a:schemeClr val="bg1"/>
                  </a:solidFill>
                  <a:latin typeface="Gotham Black"/>
                  <a:cs typeface="Gotham Black"/>
                </a:rPr>
                <a:t>DE ESTUDIOS</a:t>
              </a:r>
            </a:p>
          </p:txBody>
        </p:sp>
        <p:pic>
          <p:nvPicPr>
            <p:cNvPr id="13" name="Picture 12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sp>
        <p:nvSpPr>
          <p:cNvPr id="10" name="Title 4"/>
          <p:cNvSpPr txBox="1">
            <a:spLocks/>
          </p:cNvSpPr>
          <p:nvPr/>
        </p:nvSpPr>
        <p:spPr>
          <a:xfrm>
            <a:off x="757157" y="2070379"/>
            <a:ext cx="7424057" cy="2502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</a:pPr>
            <a:r>
              <a:rPr lang="en-US" sz="7400" dirty="0" err="1" smtClean="0">
                <a:solidFill>
                  <a:srgbClr val="80A1B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Competir</a:t>
            </a:r>
            <a:r>
              <a:rPr lang="en-US" sz="7400" dirty="0" smtClean="0">
                <a:solidFill>
                  <a:srgbClr val="80A1B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 </a:t>
            </a:r>
            <a:r>
              <a:rPr lang="en-US" sz="7400" dirty="0" err="1">
                <a:solidFill>
                  <a:srgbClr val="80A1B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nivel</a:t>
            </a:r>
            <a:r>
              <a:rPr lang="en-US" sz="7400" dirty="0">
                <a:solidFill>
                  <a:srgbClr val="80A1B6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global</a:t>
            </a:r>
          </a:p>
        </p:txBody>
      </p:sp>
    </p:spTree>
    <p:extLst>
      <p:ext uri="{BB962C8B-B14F-4D97-AF65-F5344CB8AC3E}">
        <p14:creationId xmlns:p14="http://schemas.microsoft.com/office/powerpoint/2010/main" val="37074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>
                  <a:solidFill>
                    <a:schemeClr val="bg1"/>
                  </a:solidFill>
                  <a:latin typeface="Gotham Black"/>
                  <a:cs typeface="Gotham Black"/>
                </a:rPr>
                <a:t>PLAN DE ESTUDIOS</a:t>
              </a: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71" y="1652180"/>
            <a:ext cx="8059611" cy="4499238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201787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>
                <a:latin typeface="Arial"/>
                <a:cs typeface="Arial"/>
              </a:rPr>
              <a:t>Márgenes operativos de empresas de cotización pública de los Estados Unidos, 1990–2011</a:t>
            </a:r>
            <a:endParaRPr lang="en-US" sz="3000" dirty="0">
              <a:latin typeface="Arial"/>
              <a:ea typeface="Arial Unicode MS" panose="020B0604020202020204" pitchFamily="34" charset="-128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71" y="6151418"/>
            <a:ext cx="7340220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>
                  <a:solidFill>
                    <a:schemeClr val="bg1"/>
                  </a:solidFill>
                  <a:latin typeface="Gotham Black"/>
                  <a:cs typeface="Gotham Black"/>
                </a:rPr>
                <a:t>PLAN DE ESTUDIOS</a:t>
              </a: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1" y="716705"/>
            <a:ext cx="8559526" cy="5773412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501" y="823767"/>
            <a:ext cx="3921214" cy="18510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>
                <a:latin typeface="Arial"/>
                <a:cs typeface="Arial"/>
              </a:rPr>
              <a:t>Estrategias globales básicas: despliegue, desarrollo y densificación</a:t>
            </a:r>
            <a:endParaRPr lang="en-US" sz="3000" dirty="0">
              <a:latin typeface="Arial"/>
              <a:ea typeface="Arial Unicode MS" panose="020B0604020202020204" pitchFamily="34" charset="-128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1" y="5910947"/>
            <a:ext cx="4066384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201787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>
                <a:latin typeface="Arial"/>
                <a:cs typeface="Arial"/>
              </a:rPr>
              <a:t>Marco para analizar el impacto de actividades asignadas en distintas ubicaciones</a:t>
            </a:r>
            <a:endParaRPr lang="en-US" sz="3000" dirty="0">
              <a:latin typeface="Arial"/>
              <a:ea typeface="Arial Unicode MS" panose="020B0604020202020204" pitchFamily="34" charset="-128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>
                  <a:solidFill>
                    <a:schemeClr val="bg1"/>
                  </a:solidFill>
                  <a:latin typeface="Gotham Black"/>
                  <a:cs typeface="Gotham Black"/>
                </a:rPr>
                <a:t>PLAN DE ESTUDIOS</a:t>
              </a: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87" y="2058671"/>
            <a:ext cx="7523116" cy="412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87" y="6186021"/>
            <a:ext cx="734022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499" y="823767"/>
            <a:ext cx="8219749" cy="1022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>
                <a:latin typeface="Arial"/>
                <a:cs typeface="Arial"/>
              </a:rPr>
              <a:t>Las dimensiones de la estrategia de la ubicación</a:t>
            </a:r>
            <a:endParaRPr lang="en-US" sz="3000" dirty="0">
              <a:latin typeface="Arial"/>
              <a:ea typeface="Arial Unicode MS" panose="020B0604020202020204" pitchFamily="34" charset="-128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>
                  <a:solidFill>
                    <a:schemeClr val="bg1"/>
                  </a:solidFill>
                  <a:latin typeface="Gotham Black"/>
                  <a:cs typeface="Gotham Black"/>
                </a:rPr>
                <a:t>PLAN DE ESTUDIOS</a:t>
              </a: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80" y="1334829"/>
            <a:ext cx="7364606" cy="491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80" y="6248631"/>
            <a:ext cx="852904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602382" cy="586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>
                <a:latin typeface="Arial"/>
                <a:cs typeface="Arial"/>
              </a:rPr>
              <a:t>Factores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dirty="0" err="1">
                <a:latin typeface="Arial"/>
                <a:cs typeface="Arial"/>
              </a:rPr>
              <a:t>determinantes</a:t>
            </a:r>
            <a:r>
              <a:rPr lang="en-US" sz="3000" dirty="0">
                <a:latin typeface="Arial"/>
                <a:cs typeface="Arial"/>
              </a:rPr>
              <a:t> del </a:t>
            </a:r>
            <a:r>
              <a:rPr lang="en-US" sz="3000" dirty="0" err="1">
                <a:latin typeface="Arial"/>
                <a:cs typeface="Arial"/>
              </a:rPr>
              <a:t>momento</a:t>
            </a:r>
            <a:r>
              <a:rPr lang="en-US" sz="3000" dirty="0">
                <a:latin typeface="Arial"/>
                <a:cs typeface="Arial"/>
              </a:rPr>
              <a:t> de entrada</a:t>
            </a:r>
            <a:endParaRPr lang="en-US" sz="3000" dirty="0">
              <a:latin typeface="Arial"/>
              <a:ea typeface="Arial Unicode MS" panose="020B0604020202020204" pitchFamily="34" charset="-128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>
                  <a:solidFill>
                    <a:schemeClr val="bg1"/>
                  </a:solidFill>
                  <a:latin typeface="Gotham Black"/>
                  <a:cs typeface="Gotham Black"/>
                </a:rPr>
                <a:t>PLAN DE ESTUDIOS</a:t>
              </a: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71" y="1480487"/>
            <a:ext cx="6937849" cy="4676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71" y="6226585"/>
            <a:ext cx="846198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 txBox="1">
            <a:spLocks/>
          </p:cNvSpPr>
          <p:nvPr/>
        </p:nvSpPr>
        <p:spPr>
          <a:xfrm>
            <a:off x="317500" y="823767"/>
            <a:ext cx="8142835" cy="7307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>
                <a:latin typeface="Arial"/>
                <a:cs typeface="Arial"/>
              </a:rPr>
              <a:t>Marco de la respuesta ante la integración para organizaciones que compiten a nivel global</a:t>
            </a:r>
            <a:endParaRPr lang="en-US" sz="3000" dirty="0">
              <a:latin typeface="Arial"/>
              <a:ea typeface="Arial Unicode MS" panose="020B0604020202020204" pitchFamily="34" charset="-128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>
                  <a:solidFill>
                    <a:schemeClr val="bg1"/>
                  </a:solidFill>
                  <a:latin typeface="Gotham Black"/>
                  <a:cs typeface="Gotham Black"/>
                </a:rPr>
                <a:t>PLAN DE ESTUDIOS</a:t>
              </a: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71" y="1661542"/>
            <a:ext cx="7273158" cy="4541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94" y="6203456"/>
            <a:ext cx="8596105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>
                  <a:solidFill>
                    <a:schemeClr val="bg1"/>
                  </a:solidFill>
                  <a:latin typeface="Gotham Black"/>
                  <a:cs typeface="Gotham Black"/>
                </a:rPr>
                <a:t>PLAN DE ESTUDIOS</a:t>
              </a: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71" y="1199010"/>
            <a:ext cx="8913124" cy="5499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71" y="6103048"/>
            <a:ext cx="5121084" cy="408467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499" y="823767"/>
            <a:ext cx="6091847" cy="23766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>
                <a:latin typeface="Arial"/>
                <a:cs typeface="Arial"/>
              </a:rPr>
              <a:t>Marco del triángulo de la triple A</a:t>
            </a:r>
            <a:endParaRPr lang="en-US" sz="3000" dirty="0">
              <a:latin typeface="Arial"/>
              <a:ea typeface="Arial Unicode MS" panose="020B060402020202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9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186862" y="207360"/>
            <a:ext cx="10035361" cy="553998"/>
            <a:chOff x="-1186862" y="207360"/>
            <a:chExt cx="10035361" cy="553998"/>
          </a:xfrm>
        </p:grpSpPr>
        <p:pic>
          <p:nvPicPr>
            <p:cNvPr id="12" name="Picture 11" descr="orange_bar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4763" r="-2"/>
            <a:stretch/>
          </p:blipFill>
          <p:spPr>
            <a:xfrm>
              <a:off x="-1186862" y="285120"/>
              <a:ext cx="5979790" cy="432000"/>
            </a:xfrm>
            <a:prstGeom prst="rect">
              <a:avLst/>
            </a:prstGeom>
            <a:effectLst>
              <a:outerShdw blurRad="76200" dist="38100" dir="2700000" algn="tl" rotWithShape="0">
                <a:srgbClr val="000000">
                  <a:alpha val="2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33271" y="207360"/>
              <a:ext cx="5495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100" dirty="0">
                  <a:solidFill>
                    <a:schemeClr val="bg1"/>
                  </a:solidFill>
                  <a:latin typeface="Gotham Black"/>
                  <a:cs typeface="Gotham Black"/>
                </a:rPr>
                <a:t>PLAN DE ESTUDIOS</a:t>
              </a:r>
            </a:p>
          </p:txBody>
        </p:sp>
        <p:pic>
          <p:nvPicPr>
            <p:cNvPr id="14" name="Picture 13" descr="HBpub_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786" y="283031"/>
              <a:ext cx="1255713" cy="43367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71" y="1112772"/>
            <a:ext cx="8498561" cy="5090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71" y="6203373"/>
            <a:ext cx="7487323" cy="408467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317498" y="823767"/>
            <a:ext cx="2870083" cy="2748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000" dirty="0">
                <a:latin typeface="Arial"/>
                <a:cs typeface="Arial"/>
              </a:rPr>
              <a:t>Marco de distancia CAGE</a:t>
            </a:r>
            <a:endParaRPr lang="en-US" sz="3000" dirty="0">
              <a:latin typeface="Arial"/>
              <a:ea typeface="Arial Unicode MS" panose="020B060402020202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97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_PP_updated 2_13_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CC_PP_updated 2_13_15.potx</Template>
  <TotalTime>0</TotalTime>
  <Words>208</Words>
  <Application>Microsoft Office PowerPoint</Application>
  <PresentationFormat>Presentación en pantalla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Unicode MS</vt:lpstr>
      <vt:lpstr>Calibri</vt:lpstr>
      <vt:lpstr>Gotham Black</vt:lpstr>
      <vt:lpstr>CC_PP_updated 2_13_15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2014-02-11T14:47:43Z</dcterms:created>
  <dcterms:modified xsi:type="dcterms:W3CDTF">2019-12-01T21:44:33Z</dcterms:modified>
</cp:coreProperties>
</file>