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7">
          <p15:clr>
            <a:srgbClr val="A4A3A4"/>
          </p15:clr>
        </p15:guide>
        <p15:guide id="2" orient="horz" pos="455">
          <p15:clr>
            <a:srgbClr val="A4A3A4"/>
          </p15:clr>
        </p15:guide>
        <p15:guide id="3" orient="horz" pos="3493">
          <p15:clr>
            <a:srgbClr val="A4A3A4"/>
          </p15:clr>
        </p15:guide>
        <p15:guide id="4" orient="horz" pos="599">
          <p15:clr>
            <a:srgbClr val="A4A3A4"/>
          </p15:clr>
        </p15:guide>
        <p15:guide id="5" orient="horz" pos="445">
          <p15:clr>
            <a:srgbClr val="A4A3A4"/>
          </p15:clr>
        </p15:guide>
        <p15:guide id="6" orient="horz" pos="2194">
          <p15:clr>
            <a:srgbClr val="A4A3A4"/>
          </p15:clr>
        </p15:guide>
        <p15:guide id="7" pos="5566">
          <p15:clr>
            <a:srgbClr val="A4A3A4"/>
          </p15:clr>
        </p15:guide>
        <p15:guide id="8" pos="28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A1B6"/>
    <a:srgbClr val="632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96" autoAdjust="0"/>
    <p:restoredTop sz="99878" autoAdjust="0"/>
  </p:normalViewPr>
  <p:slideViewPr>
    <p:cSldViewPr snapToGrid="0">
      <p:cViewPr varScale="1">
        <p:scale>
          <a:sx n="73" d="100"/>
          <a:sy n="73" d="100"/>
        </p:scale>
        <p:origin x="1104" y="78"/>
      </p:cViewPr>
      <p:guideLst>
        <p:guide orient="horz" pos="4207"/>
        <p:guide orient="horz" pos="455"/>
        <p:guide orient="horz" pos="3493"/>
        <p:guide orient="horz" pos="599"/>
        <p:guide orient="horz" pos="445"/>
        <p:guide orient="horz" pos="2194"/>
        <p:guide pos="5566"/>
        <p:guide pos="287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7C94-DB69-4537-A78A-0ED5988E7F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Roy D. Shapiro, Core Reading: Process Analysis, HBP No. 8007 (Boston: Harvard Business School Publishing, 2013).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B028-39EC-4912-BB06-6A14E91D2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65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F49B-D5D8-4396-8008-C1506961A9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Roy D. Shapiro, Core Reading: Process Analysis, HBP No. 8007 (Boston: Harvard Business School Publishing, 2013).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B028-39EC-4912-BB06-6A14E91D2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22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84A5-B8A5-4AB9-BECF-10864B08D1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Roy D. Shapiro, Core Reading: Process Analysis, HBP No. 8007 (Boston: Harvard Business School Publishing, 2013).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B028-39EC-4912-BB06-6A14E91D2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70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A717-B205-4CB9-8502-A8818FEB2D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Roy D. Shapiro, Core Reading: Process Analysis, HBP No. 8007 (Boston: Harvard Business School Publishing, 2013).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B028-39EC-4912-BB06-6A14E91D2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49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16CD-FFA6-4D53-9E0A-319A819780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Roy D. Shapiro, Core Reading: Process Analysis, HBP No. 8007 (Boston: Harvard Business School Publishing, 2013).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B028-39EC-4912-BB06-6A14E91D2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05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9A76-E37E-4EBB-8878-64BB231B27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Roy D. Shapiro, Core Reading: Process Analysis, HBP No. 8007 (Boston: Harvard Business School Publishing, 2013).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B028-39EC-4912-BB06-6A14E91D2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6885-6092-4F3C-87A0-0EF0A79FC6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Roy D. Shapiro, Core Reading: Process Analysis, HBP No. 8007 (Boston: Harvard Business School Publishing, 2013).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B028-39EC-4912-BB06-6A14E91D2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28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3A93-30A7-4C65-9FAD-B6E8D74A4E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Roy D. Shapiro, Core Reading: Process Analysis, HBP No. 8007 (Boston: Harvard Business School Publishing, 2013).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B028-39EC-4912-BB06-6A14E91D2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1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196A-B2A4-4474-9068-1847263D21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Roy D. Shapiro, Core Reading: Process Analysis, HBP No. 8007 (Boston: Harvard Business School Publishing, 2013).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B028-39EC-4912-BB06-6A14E91D2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7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8C3A-DF47-46B8-A53D-F65B046450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Roy D. Shapiro, Core Reading: Process Analysis, HBP No. 8007 (Boston: Harvard Business School Publishing, 2013).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B028-39EC-4912-BB06-6A14E91D2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28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8FDF-1DD1-4AA7-9141-B0562421DF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Roy D. Shapiro, Core Reading: Process Analysis, HBP No. 8007 (Boston: Harvard Business School Publishing, 2013).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B028-39EC-4912-BB06-6A14E91D2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083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AB996-7E54-4705-87F1-CE32B752B9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Roy D. Shapiro, Core Reading: Process Analysis, HBP No. 8007 (Boston: Harvard Business School Publishing, 2013).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0B028-39EC-4912-BB06-6A14E91D2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811429" y="6234348"/>
            <a:ext cx="7743846" cy="3773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>
                <a:latin typeface="Arial"/>
              </a:rPr>
              <a:t>Copyright © 2015 Harvard Business School Publishing Corporation. Todos los derechos reservados.</a:t>
            </a:r>
            <a:endParaRPr lang="es-MX" sz="800" dirty="0">
              <a:latin typeface="Arial"/>
              <a:cs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7438" y="1365811"/>
            <a:ext cx="7874054" cy="3028202"/>
          </a:xfrm>
        </p:spPr>
        <p:txBody>
          <a:bodyPr lIns="0" tIns="0" rIns="0" bIns="0" anchor="t" anchorCtr="0">
            <a:noAutofit/>
          </a:bodyPr>
          <a:lstStyle/>
          <a:p>
            <a:pPr marL="0" marR="0" algn="l">
              <a:lnSpc>
                <a:spcPct val="80000"/>
              </a:lnSpc>
              <a:spcBef>
                <a:spcPts val="0"/>
              </a:spcBef>
            </a:pPr>
            <a:r>
              <a:rPr lang="es-MX" altLang="zh-TW" sz="8000" dirty="0" smtClean="0">
                <a:solidFill>
                  <a:srgbClr val="80A1B6"/>
                </a:solidFill>
                <a:latin typeface="Arial Black" panose="020B0A04020102020204" pitchFamily="34" charset="0"/>
              </a:rPr>
              <a:t>Dinámica</a:t>
            </a:r>
            <a:r>
              <a:rPr lang="es-MX" altLang="zh-TW" sz="8000" dirty="0">
                <a:solidFill>
                  <a:srgbClr val="80A1B6"/>
                </a:solidFill>
                <a:latin typeface="Arial Black" panose="020B0A04020102020204" pitchFamily="34" charset="0"/>
              </a:rPr>
              <a:t/>
            </a:r>
            <a:br>
              <a:rPr lang="es-MX" altLang="zh-TW" sz="8000" dirty="0">
                <a:solidFill>
                  <a:srgbClr val="80A1B6"/>
                </a:solidFill>
                <a:latin typeface="Arial Black" panose="020B0A04020102020204" pitchFamily="34" charset="0"/>
              </a:rPr>
            </a:br>
            <a:r>
              <a:rPr lang="es-MX" altLang="zh-TW" sz="8000" dirty="0">
                <a:solidFill>
                  <a:srgbClr val="80A1B6"/>
                </a:solidFill>
                <a:latin typeface="Arial Black" panose="020B0A04020102020204" pitchFamily="34" charset="0"/>
              </a:rPr>
              <a:t>competitiva </a:t>
            </a:r>
            <a:br>
              <a:rPr lang="es-MX" altLang="zh-TW" sz="8000" dirty="0">
                <a:solidFill>
                  <a:srgbClr val="80A1B6"/>
                </a:solidFill>
                <a:latin typeface="Arial Black" panose="020B0A04020102020204" pitchFamily="34" charset="0"/>
              </a:rPr>
            </a:br>
            <a:r>
              <a:rPr lang="es-MX" altLang="zh-TW" sz="8000" dirty="0" smtClean="0">
                <a:solidFill>
                  <a:srgbClr val="80A1B6"/>
                </a:solidFill>
                <a:latin typeface="Arial Black" panose="020B0A04020102020204" pitchFamily="34" charset="0"/>
              </a:rPr>
              <a:t>y </a:t>
            </a:r>
            <a:r>
              <a:rPr lang="es-MX" altLang="zh-TW" sz="8000" dirty="0">
                <a:solidFill>
                  <a:srgbClr val="80A1B6"/>
                </a:solidFill>
                <a:latin typeface="Arial Black" panose="020B0A04020102020204" pitchFamily="34" charset="0"/>
              </a:rPr>
              <a:t>cooperativa</a:t>
            </a:r>
            <a:endParaRPr lang="es-MX" sz="8000" dirty="0">
              <a:solidFill>
                <a:srgbClr val="80A1B6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8081" y="4362620"/>
            <a:ext cx="7737205" cy="1366159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TW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Esta presentación de PowerPoint fue preparada por el profesor Ramón </a:t>
            </a:r>
            <a:r>
              <a:rPr lang="es-ES" altLang="zh-TW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Casadesús-Masanell</a:t>
            </a:r>
            <a:r>
              <a:rPr lang="es-ES" altLang="zh-TW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 de Harvard Business </a:t>
            </a:r>
            <a:r>
              <a:rPr lang="es-ES" altLang="zh-TW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School</a:t>
            </a:r>
            <a:r>
              <a:rPr lang="es-ES" altLang="zh-TW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 con el fin de ayudar a los instructores en clase a la hora de usar la </a:t>
            </a:r>
            <a:r>
              <a:rPr lang="es-ES" altLang="zh-TW" sz="1200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Lectura fundamental: Dinámica competitiva y cooperativa </a:t>
            </a:r>
            <a:r>
              <a:rPr lang="es-ES" altLang="zh-TW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(HBP n.º 8131). Las lecturas fundamentales de HBP se desarrollan solo como base para el debate en clase. No están destinadas a actuar como respaldos, fuentes de datos primarios ni ilustraciones de administración eficaz o ineficaz. PowerPoin</a:t>
            </a:r>
            <a:r>
              <a:rPr lang="es-ES" altLang="zh-TW" sz="1200" spc="1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t</a:t>
            </a:r>
            <a:r>
              <a:rPr lang="es-ES" altLang="zh-TW" sz="12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®</a:t>
            </a:r>
            <a:r>
              <a:rPr lang="es-ES" altLang="zh-TW" sz="1200" dirty="0"/>
              <a:t> </a:t>
            </a:r>
            <a:r>
              <a:rPr lang="es-ES" altLang="zh-TW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es una marca registrada de Microsoft </a:t>
            </a:r>
            <a:r>
              <a:rPr lang="es-ES" altLang="zh-TW" sz="12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Corporation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.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186862" y="331758"/>
            <a:ext cx="10035361" cy="1015663"/>
            <a:chOff x="-1186862" y="283031"/>
            <a:chExt cx="10035361" cy="469820"/>
          </a:xfrm>
        </p:grpSpPr>
        <p:pic>
          <p:nvPicPr>
            <p:cNvPr id="9" name="Picture 8" descr="orange_bar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4763" r="-2"/>
            <a:stretch/>
          </p:blipFill>
          <p:spPr>
            <a:xfrm>
              <a:off x="-1186862" y="285120"/>
              <a:ext cx="5979790" cy="432000"/>
            </a:xfrm>
            <a:prstGeom prst="rect">
              <a:avLst/>
            </a:prstGeom>
            <a:effectLst>
              <a:outerShdw blurRad="76200" dist="38100" dir="2700000" algn="tl" rotWithShape="0">
                <a:srgbClr val="000000">
                  <a:alpha val="2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194083" y="283031"/>
              <a:ext cx="5495321" cy="469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spc="100" dirty="0" smtClean="0">
                  <a:solidFill>
                    <a:schemeClr val="bg1"/>
                  </a:solidFill>
                  <a:latin typeface="Gotham Black"/>
                </a:rPr>
                <a:t>PLAN DE </a:t>
              </a:r>
              <a:r>
                <a:rPr lang="en-US" sz="3000" spc="100" dirty="0" smtClean="0">
                  <a:solidFill>
                    <a:schemeClr val="bg1"/>
                  </a:solidFill>
                  <a:latin typeface="Gotham Black"/>
                </a:rPr>
                <a:t>ESTUDIOS</a:t>
              </a:r>
            </a:p>
            <a:p>
              <a:r>
                <a:rPr lang="es-ES" sz="3000" spc="100" dirty="0" smtClean="0">
                  <a:solidFill>
                    <a:schemeClr val="bg1"/>
                  </a:solidFill>
                  <a:latin typeface="Gotham Black"/>
                  <a:cs typeface="Gotham Black"/>
                </a:rPr>
                <a:t>ESTRATEGIA</a:t>
              </a:r>
              <a:endParaRPr lang="es-MX" sz="3000" spc="100" dirty="0">
                <a:solidFill>
                  <a:schemeClr val="bg1"/>
                </a:solidFill>
                <a:latin typeface="Gotham Black"/>
                <a:cs typeface="Gotham Black"/>
              </a:endParaRPr>
            </a:p>
          </p:txBody>
        </p:sp>
        <p:pic>
          <p:nvPicPr>
            <p:cNvPr id="13" name="Picture 12" descr="HBpub_rgb.ep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2786" y="283031"/>
              <a:ext cx="1255713" cy="4336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749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50" y="1957388"/>
            <a:ext cx="8351837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317500" y="823767"/>
            <a:ext cx="8711170" cy="5866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altLang="zh-TW" sz="3200" dirty="0">
                <a:latin typeface="Arial"/>
              </a:rPr>
              <a:t>Escenario 2: el Novato desea dominar el mercado de los barcos de pesca</a:t>
            </a:r>
            <a:endParaRPr lang="es-MX" sz="3200" dirty="0">
              <a:latin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186862" y="207360"/>
            <a:ext cx="10035361" cy="553998"/>
            <a:chOff x="-1186862" y="207360"/>
            <a:chExt cx="10035361" cy="553998"/>
          </a:xfrm>
        </p:grpSpPr>
        <p:pic>
          <p:nvPicPr>
            <p:cNvPr id="12" name="Picture 11" descr="orange_bar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4763" r="-2"/>
            <a:stretch/>
          </p:blipFill>
          <p:spPr>
            <a:xfrm>
              <a:off x="-1186862" y="285120"/>
              <a:ext cx="5979790" cy="432000"/>
            </a:xfrm>
            <a:prstGeom prst="rect">
              <a:avLst/>
            </a:prstGeom>
            <a:effectLst>
              <a:outerShdw blurRad="76200" dist="38100" dir="2700000" algn="tl" rotWithShape="0">
                <a:srgbClr val="000000">
                  <a:alpha val="2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233271" y="207360"/>
              <a:ext cx="5495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spc="100" dirty="0" smtClean="0">
                  <a:solidFill>
                    <a:schemeClr val="bg1"/>
                  </a:solidFill>
                  <a:latin typeface="Gotham Black"/>
                </a:rPr>
                <a:t>PLAN DE ESTUDIOS</a:t>
              </a:r>
              <a:endParaRPr lang="es-MX" sz="3000" spc="100" dirty="0">
                <a:solidFill>
                  <a:schemeClr val="bg1"/>
                </a:solidFill>
                <a:latin typeface="Gotham Black"/>
                <a:cs typeface="Gotham Black"/>
              </a:endParaRPr>
            </a:p>
          </p:txBody>
        </p:sp>
        <p:pic>
          <p:nvPicPr>
            <p:cNvPr id="14" name="Picture 13" descr="HBpub_rgb.eps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2786" y="283031"/>
              <a:ext cx="1255713" cy="433674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17501" y="6276974"/>
            <a:ext cx="8291286" cy="35880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800" dirty="0" smtClean="0">
                <a:solidFill>
                  <a:srgbClr val="7F7F7F"/>
                </a:solidFill>
                <a:latin typeface="Arial"/>
              </a:rPr>
              <a:t>Ramón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Casadesús-Masanell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,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Lectura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 fundamental: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Dinámica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competitiva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 y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cooperativa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, 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HBP n.º 8131 (Boston: Harvard Business School Publishing, 2015).</a:t>
            </a:r>
          </a:p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Copiar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o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publicar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la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documentación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infringe los derechos de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autor</a:t>
            </a:r>
            <a:r>
              <a:rPr lang="en-US" altLang="zh-TW" sz="800" dirty="0" smtClean="0">
                <a:solidFill>
                  <a:srgbClr val="7F7F7F"/>
                </a:solidFill>
                <a:latin typeface="Arial"/>
              </a:rPr>
              <a:t>.</a:t>
            </a:r>
            <a:endParaRPr lang="es-MX" altLang="zh-TW" sz="800" dirty="0">
              <a:solidFill>
                <a:srgbClr val="7F7F7F"/>
              </a:solidFill>
              <a:latin typeface="Arial"/>
              <a:ea typeface="ＭＳ Ｐゴシック" pitchFamily="1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888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 txBox="1">
            <a:spLocks/>
          </p:cNvSpPr>
          <p:nvPr/>
        </p:nvSpPr>
        <p:spPr>
          <a:xfrm>
            <a:off x="317499" y="823767"/>
            <a:ext cx="8018781" cy="5866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altLang="zh-TW" sz="3200" dirty="0">
                <a:latin typeface="Arial"/>
              </a:rPr>
              <a:t>Beneficios del Jugador A (en naranja) en la forma de matriz</a:t>
            </a:r>
            <a:endParaRPr lang="es-MX" sz="3200" dirty="0">
              <a:latin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186862" y="207360"/>
            <a:ext cx="10035361" cy="553998"/>
            <a:chOff x="-1186862" y="207360"/>
            <a:chExt cx="10035361" cy="553998"/>
          </a:xfrm>
        </p:grpSpPr>
        <p:pic>
          <p:nvPicPr>
            <p:cNvPr id="12" name="Picture 11" descr="orange_bar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4763" r="-2"/>
            <a:stretch/>
          </p:blipFill>
          <p:spPr>
            <a:xfrm>
              <a:off x="-1186862" y="285120"/>
              <a:ext cx="5979790" cy="432000"/>
            </a:xfrm>
            <a:prstGeom prst="rect">
              <a:avLst/>
            </a:prstGeom>
            <a:effectLst>
              <a:outerShdw blurRad="76200" dist="38100" dir="2700000" algn="tl" rotWithShape="0">
                <a:srgbClr val="000000">
                  <a:alpha val="2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233271" y="207360"/>
              <a:ext cx="5495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spc="100" dirty="0" smtClean="0">
                  <a:solidFill>
                    <a:schemeClr val="bg1"/>
                  </a:solidFill>
                  <a:latin typeface="Gotham Black"/>
                </a:rPr>
                <a:t>PLAN DE ESTUDIOS</a:t>
              </a:r>
              <a:endParaRPr lang="es-MX" sz="3000" spc="100" dirty="0">
                <a:solidFill>
                  <a:schemeClr val="bg1"/>
                </a:solidFill>
                <a:latin typeface="Gotham Black"/>
                <a:cs typeface="Gotham Black"/>
              </a:endParaRPr>
            </a:p>
          </p:txBody>
        </p:sp>
        <p:pic>
          <p:nvPicPr>
            <p:cNvPr id="14" name="Picture 13" descr="HBpub_rgb.ep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2786" y="283031"/>
              <a:ext cx="1255713" cy="433674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17501" y="6078802"/>
            <a:ext cx="8291286" cy="86178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lnSpc>
                <a:spcPct val="110000"/>
              </a:lnSpc>
            </a:pPr>
            <a:endParaRPr lang="en-US" altLang="zh-TW" sz="800" i="1" dirty="0" smtClean="0">
              <a:solidFill>
                <a:srgbClr val="7F7F7F"/>
              </a:solidFill>
              <a:latin typeface="Arial"/>
            </a:endParaRPr>
          </a:p>
          <a:p>
            <a:pPr>
              <a:lnSpc>
                <a:spcPct val="110000"/>
              </a:lnSpc>
            </a:pPr>
            <a:endParaRPr lang="en-US" sz="800" dirty="0">
              <a:solidFill>
                <a:srgbClr val="7F7F7F"/>
              </a:solidFill>
              <a:latin typeface="Arial"/>
            </a:endParaRPr>
          </a:p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Ramón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Casadesús-Masanell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,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Lectura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 fundamental: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Dinámica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competitiva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 y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cooperativa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, 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HBP n.º 8131 (Boston: Harvard Business School Publishing, 2015).</a:t>
            </a:r>
          </a:p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Copiar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o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publicar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la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documentación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infringe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los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derechos de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autor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.</a:t>
            </a:r>
            <a:endParaRPr lang="es-MX" altLang="zh-TW" sz="800" dirty="0">
              <a:solidFill>
                <a:srgbClr val="7F7F7F"/>
              </a:solidFill>
              <a:latin typeface="Arial"/>
              <a:ea typeface="ＭＳ Ｐゴシック" pitchFamily="1" charset="-128"/>
              <a:cs typeface="Arial"/>
            </a:endParaRPr>
          </a:p>
          <a:p>
            <a:pPr>
              <a:lnSpc>
                <a:spcPct val="110000"/>
              </a:lnSpc>
            </a:pPr>
            <a:endParaRPr lang="en-US" sz="800" dirty="0">
              <a:solidFill>
                <a:srgbClr val="7F7F7F"/>
              </a:solidFill>
              <a:latin typeface="Arial"/>
            </a:endParaRPr>
          </a:p>
          <a:p>
            <a:pPr>
              <a:lnSpc>
                <a:spcPct val="110000"/>
              </a:lnSpc>
            </a:pPr>
            <a:endParaRPr lang="en-US" sz="800" dirty="0" smtClean="0">
              <a:solidFill>
                <a:srgbClr val="7F7F7F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05" y="2230814"/>
            <a:ext cx="6203366" cy="315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 txBox="1">
            <a:spLocks/>
          </p:cNvSpPr>
          <p:nvPr/>
        </p:nvSpPr>
        <p:spPr>
          <a:xfrm>
            <a:off x="317499" y="823767"/>
            <a:ext cx="8018781" cy="5866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altLang="zh-TW" sz="3200" dirty="0">
                <a:latin typeface="Arial"/>
              </a:rPr>
              <a:t>Beneficios del Jugador A (en naranja) en la forma de árbol de juego</a:t>
            </a:r>
            <a:endParaRPr lang="es-MX" sz="3200" dirty="0">
              <a:latin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186862" y="207360"/>
            <a:ext cx="10035361" cy="553998"/>
            <a:chOff x="-1186862" y="207360"/>
            <a:chExt cx="10035361" cy="553998"/>
          </a:xfrm>
        </p:grpSpPr>
        <p:pic>
          <p:nvPicPr>
            <p:cNvPr id="12" name="Picture 11" descr="orange_bar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4763" r="-2"/>
            <a:stretch/>
          </p:blipFill>
          <p:spPr>
            <a:xfrm>
              <a:off x="-1186862" y="285120"/>
              <a:ext cx="5979790" cy="432000"/>
            </a:xfrm>
            <a:prstGeom prst="rect">
              <a:avLst/>
            </a:prstGeom>
            <a:effectLst>
              <a:outerShdw blurRad="76200" dist="38100" dir="2700000" algn="tl" rotWithShape="0">
                <a:srgbClr val="000000">
                  <a:alpha val="2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233271" y="207360"/>
              <a:ext cx="5495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spc="100" dirty="0" smtClean="0">
                  <a:solidFill>
                    <a:schemeClr val="bg1"/>
                  </a:solidFill>
                  <a:latin typeface="Gotham Black"/>
                </a:rPr>
                <a:t>PLAN DE ESTUDIOS</a:t>
              </a:r>
              <a:endParaRPr lang="es-MX" sz="3000" spc="100" dirty="0">
                <a:solidFill>
                  <a:schemeClr val="bg1"/>
                </a:solidFill>
                <a:latin typeface="Gotham Black"/>
                <a:cs typeface="Gotham Black"/>
              </a:endParaRPr>
            </a:p>
          </p:txBody>
        </p:sp>
        <p:pic>
          <p:nvPicPr>
            <p:cNvPr id="14" name="Picture 13" descr="HBpub_rgb.ep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2786" y="283031"/>
              <a:ext cx="1255713" cy="433674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17501" y="6078802"/>
            <a:ext cx="8291286" cy="86178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lnSpc>
                <a:spcPct val="110000"/>
              </a:lnSpc>
            </a:pPr>
            <a:endParaRPr lang="en-US" altLang="zh-TW" sz="800" i="1" dirty="0" smtClean="0">
              <a:solidFill>
                <a:srgbClr val="7F7F7F"/>
              </a:solidFill>
              <a:latin typeface="Arial"/>
            </a:endParaRPr>
          </a:p>
          <a:p>
            <a:pPr>
              <a:lnSpc>
                <a:spcPct val="110000"/>
              </a:lnSpc>
            </a:pPr>
            <a:endParaRPr lang="en-US" sz="800" dirty="0">
              <a:solidFill>
                <a:srgbClr val="7F7F7F"/>
              </a:solidFill>
              <a:latin typeface="Arial"/>
            </a:endParaRPr>
          </a:p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Ramón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Casadesús-Masanell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,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Lectura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 fundamental: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Dinámica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competitiva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 y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cooperativa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, 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HBP n.º 8131 (Boston: Harvard Business School Publishing, 2015).</a:t>
            </a:r>
          </a:p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Copiar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o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publicar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la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documentación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infringe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los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derechos de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autor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.</a:t>
            </a:r>
            <a:endParaRPr lang="es-MX" altLang="zh-TW" sz="800" dirty="0">
              <a:solidFill>
                <a:srgbClr val="7F7F7F"/>
              </a:solidFill>
              <a:latin typeface="Arial"/>
              <a:ea typeface="ＭＳ Ｐゴシック" pitchFamily="1" charset="-128"/>
              <a:cs typeface="Arial"/>
            </a:endParaRPr>
          </a:p>
          <a:p>
            <a:pPr>
              <a:lnSpc>
                <a:spcPct val="110000"/>
              </a:lnSpc>
            </a:pPr>
            <a:endParaRPr lang="en-US" sz="800" dirty="0">
              <a:solidFill>
                <a:srgbClr val="7F7F7F"/>
              </a:solidFill>
              <a:latin typeface="Arial"/>
            </a:endParaRPr>
          </a:p>
          <a:p>
            <a:pPr>
              <a:lnSpc>
                <a:spcPct val="110000"/>
              </a:lnSpc>
            </a:pPr>
            <a:endParaRPr lang="en-US" sz="800" dirty="0" smtClean="0">
              <a:solidFill>
                <a:srgbClr val="7F7F7F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85" y="2176276"/>
            <a:ext cx="6916007" cy="363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5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 txBox="1">
            <a:spLocks/>
          </p:cNvSpPr>
          <p:nvPr/>
        </p:nvSpPr>
        <p:spPr>
          <a:xfrm>
            <a:off x="317499" y="823767"/>
            <a:ext cx="8018781" cy="5866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altLang="zh-TW" sz="3200" dirty="0">
                <a:latin typeface="Arial"/>
              </a:rPr>
              <a:t>Opciones y beneficios del Novato y del Innovador en la forma de matriz</a:t>
            </a:r>
            <a:endParaRPr lang="es-MX" sz="3200" dirty="0">
              <a:latin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186862" y="207360"/>
            <a:ext cx="10035361" cy="553998"/>
            <a:chOff x="-1186862" y="207360"/>
            <a:chExt cx="10035361" cy="553998"/>
          </a:xfrm>
        </p:grpSpPr>
        <p:pic>
          <p:nvPicPr>
            <p:cNvPr id="12" name="Picture 11" descr="orange_bar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4763" r="-2"/>
            <a:stretch/>
          </p:blipFill>
          <p:spPr>
            <a:xfrm>
              <a:off x="-1186862" y="285120"/>
              <a:ext cx="5979790" cy="432000"/>
            </a:xfrm>
            <a:prstGeom prst="rect">
              <a:avLst/>
            </a:prstGeom>
            <a:effectLst>
              <a:outerShdw blurRad="76200" dist="38100" dir="2700000" algn="tl" rotWithShape="0">
                <a:srgbClr val="000000">
                  <a:alpha val="2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233271" y="207360"/>
              <a:ext cx="5495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spc="100" dirty="0" smtClean="0">
                  <a:solidFill>
                    <a:schemeClr val="bg1"/>
                  </a:solidFill>
                  <a:latin typeface="Gotham Black"/>
                </a:rPr>
                <a:t>PLAN DE ESTUDIOS</a:t>
              </a:r>
              <a:endParaRPr lang="es-MX" sz="3000" spc="100" dirty="0">
                <a:solidFill>
                  <a:schemeClr val="bg1"/>
                </a:solidFill>
                <a:latin typeface="Gotham Black"/>
                <a:cs typeface="Gotham Black"/>
              </a:endParaRPr>
            </a:p>
          </p:txBody>
        </p:sp>
        <p:pic>
          <p:nvPicPr>
            <p:cNvPr id="14" name="Picture 13" descr="HBpub_rgb.ep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2786" y="283031"/>
              <a:ext cx="1255713" cy="433674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17501" y="6078802"/>
            <a:ext cx="8291286" cy="86178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lnSpc>
                <a:spcPct val="110000"/>
              </a:lnSpc>
            </a:pPr>
            <a:endParaRPr lang="en-US" altLang="zh-TW" sz="800" i="1" dirty="0" smtClean="0">
              <a:solidFill>
                <a:srgbClr val="7F7F7F"/>
              </a:solidFill>
              <a:latin typeface="Arial"/>
            </a:endParaRPr>
          </a:p>
          <a:p>
            <a:pPr>
              <a:lnSpc>
                <a:spcPct val="110000"/>
              </a:lnSpc>
            </a:pPr>
            <a:endParaRPr lang="en-US" sz="800" dirty="0">
              <a:solidFill>
                <a:srgbClr val="7F7F7F"/>
              </a:solidFill>
              <a:latin typeface="Arial"/>
            </a:endParaRPr>
          </a:p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Ramón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Casadesús-Masanell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,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Lectura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 fundamental: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Dinámica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competitiva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 y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cooperativa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, 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HBP n.º 8131 (Boston: Harvard Business School Publishing, 2015).</a:t>
            </a:r>
          </a:p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Copiar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o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publicar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la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documentación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infringe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los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derechos de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autor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.</a:t>
            </a:r>
            <a:endParaRPr lang="es-MX" altLang="zh-TW" sz="800" dirty="0">
              <a:solidFill>
                <a:srgbClr val="7F7F7F"/>
              </a:solidFill>
              <a:latin typeface="Arial"/>
              <a:ea typeface="ＭＳ Ｐゴシック" pitchFamily="1" charset="-128"/>
              <a:cs typeface="Arial"/>
            </a:endParaRPr>
          </a:p>
          <a:p>
            <a:pPr>
              <a:lnSpc>
                <a:spcPct val="110000"/>
              </a:lnSpc>
            </a:pPr>
            <a:endParaRPr lang="en-US" sz="800" dirty="0">
              <a:solidFill>
                <a:srgbClr val="7F7F7F"/>
              </a:solidFill>
              <a:latin typeface="Arial"/>
            </a:endParaRPr>
          </a:p>
          <a:p>
            <a:pPr>
              <a:lnSpc>
                <a:spcPct val="110000"/>
              </a:lnSpc>
            </a:pPr>
            <a:endParaRPr lang="en-US" sz="800" dirty="0" smtClean="0">
              <a:solidFill>
                <a:srgbClr val="7F7F7F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42" y="1981200"/>
            <a:ext cx="7208693" cy="400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7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 txBox="1">
            <a:spLocks/>
          </p:cNvSpPr>
          <p:nvPr/>
        </p:nvSpPr>
        <p:spPr>
          <a:xfrm>
            <a:off x="317499" y="823767"/>
            <a:ext cx="8018781" cy="5866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altLang="zh-TW" sz="3200" dirty="0">
                <a:latin typeface="Arial"/>
              </a:rPr>
              <a:t>Opciones y beneficios posibles que obtendrán el Innovador y el Novato en función de la opción de anunciarse</a:t>
            </a:r>
            <a:endParaRPr lang="es-MX" sz="3200" dirty="0">
              <a:latin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186862" y="207360"/>
            <a:ext cx="10035361" cy="553998"/>
            <a:chOff x="-1186862" y="207360"/>
            <a:chExt cx="10035361" cy="553998"/>
          </a:xfrm>
        </p:grpSpPr>
        <p:pic>
          <p:nvPicPr>
            <p:cNvPr id="12" name="Picture 11" descr="orange_bar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4763" r="-2"/>
            <a:stretch/>
          </p:blipFill>
          <p:spPr>
            <a:xfrm>
              <a:off x="-1186862" y="285120"/>
              <a:ext cx="5979790" cy="432000"/>
            </a:xfrm>
            <a:prstGeom prst="rect">
              <a:avLst/>
            </a:prstGeom>
            <a:effectLst>
              <a:outerShdw blurRad="76200" dist="38100" dir="2700000" algn="tl" rotWithShape="0">
                <a:srgbClr val="000000">
                  <a:alpha val="2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233271" y="207360"/>
              <a:ext cx="5495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spc="100" dirty="0" smtClean="0">
                  <a:solidFill>
                    <a:schemeClr val="bg1"/>
                  </a:solidFill>
                  <a:latin typeface="Gotham Black"/>
                </a:rPr>
                <a:t>PLAN DE ESTUDIOS</a:t>
              </a:r>
              <a:endParaRPr lang="es-MX" sz="3000" spc="100" dirty="0">
                <a:solidFill>
                  <a:schemeClr val="bg1"/>
                </a:solidFill>
                <a:latin typeface="Gotham Black"/>
                <a:cs typeface="Gotham Black"/>
              </a:endParaRPr>
            </a:p>
          </p:txBody>
        </p:sp>
        <p:pic>
          <p:nvPicPr>
            <p:cNvPr id="14" name="Picture 13" descr="HBpub_rgb.ep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2786" y="283031"/>
              <a:ext cx="1255713" cy="433674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17501" y="6078802"/>
            <a:ext cx="8291286" cy="86178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lnSpc>
                <a:spcPct val="110000"/>
              </a:lnSpc>
            </a:pPr>
            <a:endParaRPr lang="en-US" altLang="zh-TW" sz="800" i="1" dirty="0" smtClean="0">
              <a:solidFill>
                <a:srgbClr val="7F7F7F"/>
              </a:solidFill>
              <a:latin typeface="Arial"/>
            </a:endParaRPr>
          </a:p>
          <a:p>
            <a:pPr>
              <a:lnSpc>
                <a:spcPct val="110000"/>
              </a:lnSpc>
            </a:pPr>
            <a:endParaRPr lang="en-US" sz="800" dirty="0">
              <a:solidFill>
                <a:srgbClr val="7F7F7F"/>
              </a:solidFill>
              <a:latin typeface="Arial"/>
            </a:endParaRPr>
          </a:p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Ramón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Casadesús-Masanell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,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Lectura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 fundamental: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Dinámica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competitiva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 y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cooperativa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, 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HBP n.º 8131 (Boston: Harvard Business School Publishing, 2015).</a:t>
            </a:r>
          </a:p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Copiar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o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publicar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la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documentación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infringe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los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derechos de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autor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.</a:t>
            </a:r>
            <a:endParaRPr lang="es-MX" altLang="zh-TW" sz="800" dirty="0">
              <a:solidFill>
                <a:srgbClr val="7F7F7F"/>
              </a:solidFill>
              <a:latin typeface="Arial"/>
              <a:ea typeface="ＭＳ Ｐゴシック" pitchFamily="1" charset="-128"/>
              <a:cs typeface="Arial"/>
            </a:endParaRPr>
          </a:p>
          <a:p>
            <a:pPr>
              <a:lnSpc>
                <a:spcPct val="110000"/>
              </a:lnSpc>
            </a:pPr>
            <a:endParaRPr lang="en-US" sz="800" dirty="0">
              <a:solidFill>
                <a:srgbClr val="7F7F7F"/>
              </a:solidFill>
              <a:latin typeface="Arial"/>
            </a:endParaRPr>
          </a:p>
          <a:p>
            <a:pPr>
              <a:lnSpc>
                <a:spcPct val="110000"/>
              </a:lnSpc>
            </a:pPr>
            <a:endParaRPr lang="en-US" sz="800" dirty="0" smtClean="0">
              <a:solidFill>
                <a:srgbClr val="7F7F7F"/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7" t="19851" r="9133" b="19413"/>
          <a:stretch/>
        </p:blipFill>
        <p:spPr>
          <a:xfrm>
            <a:off x="587368" y="2431190"/>
            <a:ext cx="7005418" cy="324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4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 txBox="1">
            <a:spLocks/>
          </p:cNvSpPr>
          <p:nvPr/>
        </p:nvSpPr>
        <p:spPr>
          <a:xfrm>
            <a:off x="317499" y="823767"/>
            <a:ext cx="8018781" cy="5866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altLang="zh-TW" sz="3200" dirty="0">
                <a:latin typeface="Arial"/>
              </a:rPr>
              <a:t>Opciones y beneficios posibles que obtendrán el Innovador y el Novato en función de los barcos que construyan</a:t>
            </a:r>
            <a:endParaRPr lang="es-MX" sz="3200" dirty="0">
              <a:latin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186862" y="207360"/>
            <a:ext cx="10035361" cy="553998"/>
            <a:chOff x="-1186862" y="207360"/>
            <a:chExt cx="10035361" cy="553998"/>
          </a:xfrm>
        </p:grpSpPr>
        <p:pic>
          <p:nvPicPr>
            <p:cNvPr id="12" name="Picture 11" descr="orange_bar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4763" r="-2"/>
            <a:stretch/>
          </p:blipFill>
          <p:spPr>
            <a:xfrm>
              <a:off x="-1186862" y="285120"/>
              <a:ext cx="5979790" cy="432000"/>
            </a:xfrm>
            <a:prstGeom prst="rect">
              <a:avLst/>
            </a:prstGeom>
            <a:effectLst>
              <a:outerShdw blurRad="76200" dist="38100" dir="2700000" algn="tl" rotWithShape="0">
                <a:srgbClr val="000000">
                  <a:alpha val="2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233271" y="207360"/>
              <a:ext cx="5495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spc="100" dirty="0" smtClean="0">
                  <a:solidFill>
                    <a:schemeClr val="bg1"/>
                  </a:solidFill>
                  <a:latin typeface="Gotham Black"/>
                </a:rPr>
                <a:t>PLAN DE ESTUDIOS</a:t>
              </a:r>
              <a:endParaRPr lang="es-MX" sz="3000" spc="100" dirty="0">
                <a:solidFill>
                  <a:schemeClr val="bg1"/>
                </a:solidFill>
                <a:latin typeface="Gotham Black"/>
                <a:cs typeface="Gotham Black"/>
              </a:endParaRPr>
            </a:p>
          </p:txBody>
        </p:sp>
        <p:pic>
          <p:nvPicPr>
            <p:cNvPr id="14" name="Picture 13" descr="HBpub_rgb.ep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2786" y="283031"/>
              <a:ext cx="1255713" cy="433674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17501" y="6078802"/>
            <a:ext cx="8291286" cy="86178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lnSpc>
                <a:spcPct val="110000"/>
              </a:lnSpc>
            </a:pPr>
            <a:endParaRPr lang="en-US" altLang="zh-TW" sz="800" i="1" dirty="0" smtClean="0">
              <a:solidFill>
                <a:srgbClr val="7F7F7F"/>
              </a:solidFill>
              <a:latin typeface="Arial"/>
            </a:endParaRPr>
          </a:p>
          <a:p>
            <a:pPr>
              <a:lnSpc>
                <a:spcPct val="110000"/>
              </a:lnSpc>
            </a:pPr>
            <a:endParaRPr lang="en-US" sz="800" dirty="0">
              <a:solidFill>
                <a:srgbClr val="7F7F7F"/>
              </a:solidFill>
              <a:latin typeface="Arial"/>
            </a:endParaRPr>
          </a:p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Ramón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Casadesús-Masanell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,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Lectura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 fundamental: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Dinámica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competitiva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 y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cooperativa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, 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HBP n.º 8131 (Boston: Harvard Business School Publishing, 2015).</a:t>
            </a:r>
          </a:p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Copiar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o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publicar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la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documentación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infringe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los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derechos de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autor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.</a:t>
            </a:r>
            <a:endParaRPr lang="es-MX" altLang="zh-TW" sz="800" dirty="0">
              <a:solidFill>
                <a:srgbClr val="7F7F7F"/>
              </a:solidFill>
              <a:latin typeface="Arial"/>
              <a:ea typeface="ＭＳ Ｐゴシック" pitchFamily="1" charset="-128"/>
              <a:cs typeface="Arial"/>
            </a:endParaRPr>
          </a:p>
          <a:p>
            <a:pPr>
              <a:lnSpc>
                <a:spcPct val="110000"/>
              </a:lnSpc>
            </a:pPr>
            <a:endParaRPr lang="en-US" sz="800" dirty="0">
              <a:solidFill>
                <a:srgbClr val="7F7F7F"/>
              </a:solidFill>
              <a:latin typeface="Arial"/>
            </a:endParaRPr>
          </a:p>
          <a:p>
            <a:pPr>
              <a:lnSpc>
                <a:spcPct val="110000"/>
              </a:lnSpc>
            </a:pPr>
            <a:endParaRPr lang="en-US" sz="800" dirty="0" smtClean="0">
              <a:solidFill>
                <a:srgbClr val="7F7F7F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" t="21587" r="1331" b="17792"/>
          <a:stretch/>
        </p:blipFill>
        <p:spPr>
          <a:xfrm>
            <a:off x="583042" y="2718708"/>
            <a:ext cx="7251296" cy="252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 txBox="1">
            <a:spLocks/>
          </p:cNvSpPr>
          <p:nvPr/>
        </p:nvSpPr>
        <p:spPr>
          <a:xfrm>
            <a:off x="317499" y="823767"/>
            <a:ext cx="8401958" cy="5866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altLang="zh-TW" sz="3200" dirty="0">
                <a:latin typeface="Arial"/>
              </a:rPr>
              <a:t>Opciones y beneficios posibles que obtendrán el Innovador y el Novato en función de la oferta de descontar o reducir de precios</a:t>
            </a:r>
            <a:endParaRPr lang="es-MX" sz="3200" dirty="0">
              <a:latin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186862" y="207360"/>
            <a:ext cx="10035361" cy="553998"/>
            <a:chOff x="-1186862" y="207360"/>
            <a:chExt cx="10035361" cy="553998"/>
          </a:xfrm>
        </p:grpSpPr>
        <p:pic>
          <p:nvPicPr>
            <p:cNvPr id="12" name="Picture 11" descr="orange_bar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4763" r="-2"/>
            <a:stretch/>
          </p:blipFill>
          <p:spPr>
            <a:xfrm>
              <a:off x="-1186862" y="285120"/>
              <a:ext cx="5979790" cy="432000"/>
            </a:xfrm>
            <a:prstGeom prst="rect">
              <a:avLst/>
            </a:prstGeom>
            <a:effectLst>
              <a:outerShdw blurRad="76200" dist="38100" dir="2700000" algn="tl" rotWithShape="0">
                <a:srgbClr val="000000">
                  <a:alpha val="2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233271" y="207360"/>
              <a:ext cx="5495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spc="100" dirty="0" smtClean="0">
                  <a:solidFill>
                    <a:schemeClr val="bg1"/>
                  </a:solidFill>
                  <a:latin typeface="Gotham Black"/>
                </a:rPr>
                <a:t>PLAN DE ESTUDIOS</a:t>
              </a:r>
              <a:endParaRPr lang="es-MX" sz="3000" spc="100" dirty="0">
                <a:solidFill>
                  <a:schemeClr val="bg1"/>
                </a:solidFill>
                <a:latin typeface="Gotham Black"/>
                <a:cs typeface="Gotham Black"/>
              </a:endParaRPr>
            </a:p>
          </p:txBody>
        </p:sp>
        <p:pic>
          <p:nvPicPr>
            <p:cNvPr id="14" name="Picture 13" descr="HBpub_rgb.ep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2786" y="283031"/>
              <a:ext cx="1255713" cy="433674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17501" y="6078802"/>
            <a:ext cx="8291286" cy="86178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lnSpc>
                <a:spcPct val="110000"/>
              </a:lnSpc>
            </a:pPr>
            <a:endParaRPr lang="en-US" altLang="zh-TW" sz="800" i="1" dirty="0" smtClean="0">
              <a:solidFill>
                <a:srgbClr val="7F7F7F"/>
              </a:solidFill>
              <a:latin typeface="Arial"/>
            </a:endParaRPr>
          </a:p>
          <a:p>
            <a:pPr>
              <a:lnSpc>
                <a:spcPct val="110000"/>
              </a:lnSpc>
            </a:pPr>
            <a:endParaRPr lang="en-US" sz="800" dirty="0">
              <a:solidFill>
                <a:srgbClr val="7F7F7F"/>
              </a:solidFill>
              <a:latin typeface="Arial"/>
            </a:endParaRPr>
          </a:p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Ramón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Casadesús-Masanell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,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Lectura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 fundamental: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Dinámica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competitiva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 y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cooperativa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, 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HBP n.º 8131 (Boston: Harvard Business School Publishing, 2015).</a:t>
            </a:r>
          </a:p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Copiar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o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publicar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la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documentación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infringe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los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derechos de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autor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.</a:t>
            </a:r>
            <a:endParaRPr lang="es-MX" altLang="zh-TW" sz="800" dirty="0">
              <a:solidFill>
                <a:srgbClr val="7F7F7F"/>
              </a:solidFill>
              <a:latin typeface="Arial"/>
              <a:ea typeface="ＭＳ Ｐゴシック" pitchFamily="1" charset="-128"/>
              <a:cs typeface="Arial"/>
            </a:endParaRPr>
          </a:p>
          <a:p>
            <a:pPr>
              <a:lnSpc>
                <a:spcPct val="110000"/>
              </a:lnSpc>
            </a:pPr>
            <a:endParaRPr lang="en-US" sz="800" dirty="0">
              <a:solidFill>
                <a:srgbClr val="7F7F7F"/>
              </a:solidFill>
              <a:latin typeface="Arial"/>
            </a:endParaRPr>
          </a:p>
          <a:p>
            <a:pPr>
              <a:lnSpc>
                <a:spcPct val="110000"/>
              </a:lnSpc>
            </a:pPr>
            <a:endParaRPr lang="en-US" sz="800" dirty="0" smtClean="0">
              <a:solidFill>
                <a:srgbClr val="7F7F7F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17" b="14950"/>
          <a:stretch/>
        </p:blipFill>
        <p:spPr>
          <a:xfrm>
            <a:off x="565780" y="2876550"/>
            <a:ext cx="7556011" cy="272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6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94" y="1477518"/>
            <a:ext cx="8351837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317500" y="823767"/>
            <a:ext cx="8201787" cy="5866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altLang="zh-TW" sz="3200" dirty="0">
                <a:latin typeface="Arial"/>
              </a:rPr>
              <a:t>Cuatro tipos de interacciones estratégicas</a:t>
            </a:r>
            <a:endParaRPr lang="es-MX" sz="3200" dirty="0"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501" y="6199632"/>
            <a:ext cx="8291286" cy="4117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800" dirty="0" smtClean="0">
                <a:solidFill>
                  <a:srgbClr val="7F7F7F"/>
                </a:solidFill>
                <a:latin typeface="Arial"/>
              </a:rPr>
              <a:t>Ramón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Casadesús-Masanell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,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Lectura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 fundamental: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Dinámica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competitiva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 y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cooperativa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, 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HBP n.º 8131 (Boston: Harvard Business School Publishing, 2015).</a:t>
            </a:r>
          </a:p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Copiar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o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publicar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la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documentación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infringe los derechos de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autor</a:t>
            </a:r>
            <a:r>
              <a:rPr lang="en-US" altLang="zh-TW" sz="800" dirty="0" smtClean="0">
                <a:solidFill>
                  <a:srgbClr val="7F7F7F"/>
                </a:solidFill>
                <a:latin typeface="Arial"/>
              </a:rPr>
              <a:t>.</a:t>
            </a:r>
            <a:endParaRPr lang="es-MX" altLang="zh-TW" sz="800" dirty="0">
              <a:solidFill>
                <a:srgbClr val="7F7F7F"/>
              </a:solidFill>
              <a:latin typeface="Arial"/>
              <a:ea typeface="ＭＳ Ｐゴシック" pitchFamily="1" charset="-128"/>
              <a:cs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186862" y="207360"/>
            <a:ext cx="10035361" cy="553998"/>
            <a:chOff x="-1186862" y="207360"/>
            <a:chExt cx="10035361" cy="553998"/>
          </a:xfrm>
        </p:grpSpPr>
        <p:pic>
          <p:nvPicPr>
            <p:cNvPr id="12" name="Picture 11" descr="orange_bar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4763" r="-2"/>
            <a:stretch/>
          </p:blipFill>
          <p:spPr>
            <a:xfrm>
              <a:off x="-1186862" y="285120"/>
              <a:ext cx="5979790" cy="432000"/>
            </a:xfrm>
            <a:prstGeom prst="rect">
              <a:avLst/>
            </a:prstGeom>
            <a:effectLst>
              <a:outerShdw blurRad="76200" dist="38100" dir="2700000" algn="tl" rotWithShape="0">
                <a:srgbClr val="000000">
                  <a:alpha val="2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233271" y="207360"/>
              <a:ext cx="5495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spc="100" dirty="0" smtClean="0">
                  <a:solidFill>
                    <a:schemeClr val="bg1"/>
                  </a:solidFill>
                  <a:latin typeface="Gotham Black"/>
                </a:rPr>
                <a:t>PLAN DE ESTUDIOS</a:t>
              </a:r>
              <a:endParaRPr lang="es-MX" sz="3000" spc="100" dirty="0">
                <a:solidFill>
                  <a:schemeClr val="bg1"/>
                </a:solidFill>
                <a:latin typeface="Gotham Black"/>
                <a:cs typeface="Gotham Black"/>
              </a:endParaRPr>
            </a:p>
          </p:txBody>
        </p:sp>
        <p:pic>
          <p:nvPicPr>
            <p:cNvPr id="14" name="Picture 13" descr="HBpub_rgb.eps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2786" y="283031"/>
              <a:ext cx="1255713" cy="4336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759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37" y="1456146"/>
            <a:ext cx="8351837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317500" y="823767"/>
            <a:ext cx="8445500" cy="5866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altLang="zh-TW" sz="3200" dirty="0">
                <a:latin typeface="Arial"/>
              </a:rPr>
              <a:t>Cuatro tipos de interacciones estratégicas</a:t>
            </a:r>
            <a:endParaRPr lang="es-MX" sz="3200" dirty="0">
              <a:latin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186862" y="207360"/>
            <a:ext cx="10035361" cy="553998"/>
            <a:chOff x="-1186862" y="207360"/>
            <a:chExt cx="10035361" cy="553998"/>
          </a:xfrm>
        </p:grpSpPr>
        <p:pic>
          <p:nvPicPr>
            <p:cNvPr id="12" name="Picture 11" descr="orange_bar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4763" r="-2"/>
            <a:stretch/>
          </p:blipFill>
          <p:spPr>
            <a:xfrm>
              <a:off x="-1186862" y="285120"/>
              <a:ext cx="5979790" cy="432000"/>
            </a:xfrm>
            <a:prstGeom prst="rect">
              <a:avLst/>
            </a:prstGeom>
            <a:effectLst>
              <a:outerShdw blurRad="76200" dist="38100" dir="2700000" algn="tl" rotWithShape="0">
                <a:srgbClr val="000000">
                  <a:alpha val="2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233271" y="207360"/>
              <a:ext cx="5495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spc="100" dirty="0" smtClean="0">
                  <a:solidFill>
                    <a:schemeClr val="bg1"/>
                  </a:solidFill>
                  <a:latin typeface="Gotham Black"/>
                </a:rPr>
                <a:t>PLAN DE ESTUDIOS</a:t>
              </a:r>
              <a:endParaRPr lang="es-MX" sz="3000" spc="100" dirty="0">
                <a:solidFill>
                  <a:schemeClr val="bg1"/>
                </a:solidFill>
                <a:latin typeface="Gotham Black"/>
                <a:cs typeface="Gotham Black"/>
              </a:endParaRPr>
            </a:p>
          </p:txBody>
        </p:sp>
        <p:pic>
          <p:nvPicPr>
            <p:cNvPr id="14" name="Picture 13" descr="HBpub_rgb.eps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2786" y="283031"/>
              <a:ext cx="1255713" cy="433674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17501" y="6245733"/>
            <a:ext cx="8291286" cy="3629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800" dirty="0" smtClean="0">
                <a:solidFill>
                  <a:srgbClr val="7F7F7F"/>
                </a:solidFill>
                <a:latin typeface="Arial"/>
              </a:rPr>
              <a:t>Ramón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Casadesús-Masanell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,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Lectura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 fundamental: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Dinámica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competitiva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 y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cooperativa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, 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HBP n.º 8131 (Boston: Harvard Business School Publishing, 2015).</a:t>
            </a:r>
          </a:p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Copiar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o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publicar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la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documentación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infringe los derechos de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autor</a:t>
            </a:r>
            <a:r>
              <a:rPr lang="en-US" altLang="zh-TW" sz="800" dirty="0" smtClean="0">
                <a:solidFill>
                  <a:srgbClr val="7F7F7F"/>
                </a:solidFill>
                <a:latin typeface="Arial"/>
              </a:rPr>
              <a:t>.</a:t>
            </a:r>
            <a:endParaRPr lang="es-MX" altLang="zh-TW" sz="800" dirty="0">
              <a:solidFill>
                <a:srgbClr val="7F7F7F"/>
              </a:solidFill>
              <a:latin typeface="Arial"/>
              <a:ea typeface="ＭＳ Ｐゴシック" pitchFamily="1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932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186862" y="207360"/>
            <a:ext cx="10035361" cy="553998"/>
            <a:chOff x="-1186862" y="207360"/>
            <a:chExt cx="10035361" cy="553998"/>
          </a:xfrm>
        </p:grpSpPr>
        <p:pic>
          <p:nvPicPr>
            <p:cNvPr id="12" name="Picture 11" descr="orange_bar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4763" r="-2"/>
            <a:stretch/>
          </p:blipFill>
          <p:spPr>
            <a:xfrm>
              <a:off x="-1186862" y="285120"/>
              <a:ext cx="5979790" cy="432000"/>
            </a:xfrm>
            <a:prstGeom prst="rect">
              <a:avLst/>
            </a:prstGeom>
            <a:effectLst>
              <a:outerShdw blurRad="76200" dist="38100" dir="2700000" algn="tl" rotWithShape="0">
                <a:srgbClr val="000000">
                  <a:alpha val="2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233271" y="207360"/>
              <a:ext cx="5495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spc="100" dirty="0" smtClean="0">
                  <a:solidFill>
                    <a:schemeClr val="bg1"/>
                  </a:solidFill>
                  <a:latin typeface="Gotham Black"/>
                </a:rPr>
                <a:t>PLAN DE ESTUDIOS</a:t>
              </a:r>
              <a:endParaRPr lang="es-MX" sz="3000" spc="100" dirty="0">
                <a:solidFill>
                  <a:schemeClr val="bg1"/>
                </a:solidFill>
                <a:latin typeface="Gotham Black"/>
                <a:cs typeface="Gotham Black"/>
              </a:endParaRPr>
            </a:p>
          </p:txBody>
        </p:sp>
        <p:pic>
          <p:nvPicPr>
            <p:cNvPr id="14" name="Picture 13" descr="HBpub_rgb.ep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2786" y="283031"/>
              <a:ext cx="1255713" cy="433674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17501" y="6078802"/>
            <a:ext cx="8291286" cy="86178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lnSpc>
                <a:spcPct val="110000"/>
              </a:lnSpc>
            </a:pPr>
            <a:endParaRPr lang="en-US" altLang="zh-TW" sz="800" i="1" dirty="0" smtClean="0">
              <a:solidFill>
                <a:srgbClr val="7F7F7F"/>
              </a:solidFill>
              <a:latin typeface="Arial"/>
            </a:endParaRPr>
          </a:p>
          <a:p>
            <a:pPr>
              <a:lnSpc>
                <a:spcPct val="110000"/>
              </a:lnSpc>
            </a:pPr>
            <a:endParaRPr lang="en-US" sz="800" dirty="0">
              <a:solidFill>
                <a:srgbClr val="7F7F7F"/>
              </a:solidFill>
              <a:latin typeface="Arial"/>
            </a:endParaRPr>
          </a:p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Ramón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Casadesús-Masanell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,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Lectura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 fundamental: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Dinámica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competitiva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 y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cooperativa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, 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HBP n.º 8131 (Boston: Harvard Business School Publishing, 2015).</a:t>
            </a:r>
          </a:p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Copiar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o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publicar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la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documentación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infringe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los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derechos de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autor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.</a:t>
            </a:r>
            <a:endParaRPr lang="es-MX" altLang="zh-TW" sz="800" dirty="0">
              <a:solidFill>
                <a:srgbClr val="7F7F7F"/>
              </a:solidFill>
              <a:latin typeface="Arial"/>
              <a:ea typeface="ＭＳ Ｐゴシック" pitchFamily="1" charset="-128"/>
              <a:cs typeface="Arial"/>
            </a:endParaRPr>
          </a:p>
          <a:p>
            <a:pPr>
              <a:lnSpc>
                <a:spcPct val="110000"/>
              </a:lnSpc>
            </a:pPr>
            <a:endParaRPr lang="en-US" sz="800" dirty="0">
              <a:solidFill>
                <a:srgbClr val="7F7F7F"/>
              </a:solidFill>
              <a:latin typeface="Arial"/>
            </a:endParaRPr>
          </a:p>
          <a:p>
            <a:pPr>
              <a:lnSpc>
                <a:spcPct val="110000"/>
              </a:lnSpc>
            </a:pPr>
            <a:endParaRPr lang="en-US" sz="800" dirty="0" smtClean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317500" y="823767"/>
            <a:ext cx="8445500" cy="5866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altLang="zh-TW" sz="3200" dirty="0">
                <a:latin typeface="Arial"/>
              </a:rPr>
              <a:t>Modelo de negocio para barcos con grandes descuentos por parte del Innovador</a:t>
            </a:r>
            <a:endParaRPr lang="es-MX" sz="3200" dirty="0"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201" y="2035503"/>
            <a:ext cx="5943885" cy="417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0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 txBox="1">
            <a:spLocks/>
          </p:cNvSpPr>
          <p:nvPr/>
        </p:nvSpPr>
        <p:spPr>
          <a:xfrm>
            <a:off x="317500" y="823767"/>
            <a:ext cx="8201787" cy="5866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altLang="zh-TW" sz="3200" dirty="0">
                <a:latin typeface="Arial"/>
              </a:rPr>
              <a:t>Modelo de negocio para barcos con nuevo participante que mantiene precios elevados</a:t>
            </a:r>
            <a:endParaRPr lang="es-MX" sz="3200" dirty="0">
              <a:latin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186862" y="207360"/>
            <a:ext cx="10035361" cy="553998"/>
            <a:chOff x="-1186862" y="207360"/>
            <a:chExt cx="10035361" cy="553998"/>
          </a:xfrm>
        </p:grpSpPr>
        <p:pic>
          <p:nvPicPr>
            <p:cNvPr id="12" name="Picture 11" descr="orange_bar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4763" r="-2"/>
            <a:stretch/>
          </p:blipFill>
          <p:spPr>
            <a:xfrm>
              <a:off x="-1186862" y="285120"/>
              <a:ext cx="5979790" cy="432000"/>
            </a:xfrm>
            <a:prstGeom prst="rect">
              <a:avLst/>
            </a:prstGeom>
            <a:effectLst>
              <a:outerShdw blurRad="76200" dist="38100" dir="2700000" algn="tl" rotWithShape="0">
                <a:srgbClr val="000000">
                  <a:alpha val="2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233271" y="207360"/>
              <a:ext cx="5495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spc="100" dirty="0" smtClean="0">
                  <a:solidFill>
                    <a:schemeClr val="bg1"/>
                  </a:solidFill>
                  <a:latin typeface="Gotham Black"/>
                </a:rPr>
                <a:t>PLAN DE ESTUDIOS</a:t>
              </a:r>
              <a:endParaRPr lang="es-MX" sz="3000" spc="100" dirty="0">
                <a:solidFill>
                  <a:schemeClr val="bg1"/>
                </a:solidFill>
                <a:latin typeface="Gotham Black"/>
                <a:cs typeface="Gotham Black"/>
              </a:endParaRPr>
            </a:p>
          </p:txBody>
        </p:sp>
        <p:pic>
          <p:nvPicPr>
            <p:cNvPr id="14" name="Picture 13" descr="HBpub_rgb.ep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2786" y="283031"/>
              <a:ext cx="1255713" cy="433674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17501" y="6078802"/>
            <a:ext cx="8291286" cy="86178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lnSpc>
                <a:spcPct val="110000"/>
              </a:lnSpc>
            </a:pPr>
            <a:endParaRPr lang="en-US" altLang="zh-TW" sz="800" i="1" dirty="0" smtClean="0">
              <a:solidFill>
                <a:srgbClr val="7F7F7F"/>
              </a:solidFill>
              <a:latin typeface="Arial"/>
            </a:endParaRPr>
          </a:p>
          <a:p>
            <a:pPr>
              <a:lnSpc>
                <a:spcPct val="110000"/>
              </a:lnSpc>
            </a:pPr>
            <a:endParaRPr lang="en-US" sz="800" dirty="0">
              <a:solidFill>
                <a:srgbClr val="7F7F7F"/>
              </a:solidFill>
              <a:latin typeface="Arial"/>
            </a:endParaRPr>
          </a:p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Ramón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Casadesús-Masanell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,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Lectura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 fundamental: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Dinámica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competitiva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 y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cooperativa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, 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HBP n.º 8131 (Boston: Harvard Business School Publishing, 2015).</a:t>
            </a:r>
          </a:p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Copiar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o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publicar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la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documentación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infringe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los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derechos de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autor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.</a:t>
            </a:r>
            <a:endParaRPr lang="es-MX" altLang="zh-TW" sz="800" dirty="0">
              <a:solidFill>
                <a:srgbClr val="7F7F7F"/>
              </a:solidFill>
              <a:latin typeface="Arial"/>
              <a:ea typeface="ＭＳ Ｐゴシック" pitchFamily="1" charset="-128"/>
              <a:cs typeface="Arial"/>
            </a:endParaRPr>
          </a:p>
          <a:p>
            <a:pPr>
              <a:lnSpc>
                <a:spcPct val="110000"/>
              </a:lnSpc>
            </a:pPr>
            <a:endParaRPr lang="en-US" sz="800" dirty="0">
              <a:solidFill>
                <a:srgbClr val="7F7F7F"/>
              </a:solidFill>
              <a:latin typeface="Arial"/>
            </a:endParaRPr>
          </a:p>
          <a:p>
            <a:pPr>
              <a:lnSpc>
                <a:spcPct val="110000"/>
              </a:lnSpc>
            </a:pPr>
            <a:endParaRPr lang="en-US" sz="800" dirty="0" smtClean="0">
              <a:solidFill>
                <a:srgbClr val="7F7F7F"/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201" y="2035503"/>
            <a:ext cx="5943885" cy="417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3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186862" y="207360"/>
            <a:ext cx="10035361" cy="553998"/>
            <a:chOff x="-1186862" y="207360"/>
            <a:chExt cx="10035361" cy="553998"/>
          </a:xfrm>
        </p:grpSpPr>
        <p:pic>
          <p:nvPicPr>
            <p:cNvPr id="12" name="Picture 11" descr="orange_bar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4763" r="-2"/>
            <a:stretch/>
          </p:blipFill>
          <p:spPr>
            <a:xfrm>
              <a:off x="-1186862" y="285120"/>
              <a:ext cx="5979790" cy="432000"/>
            </a:xfrm>
            <a:prstGeom prst="rect">
              <a:avLst/>
            </a:prstGeom>
            <a:effectLst>
              <a:outerShdw blurRad="76200" dist="38100" dir="2700000" algn="tl" rotWithShape="0">
                <a:srgbClr val="000000">
                  <a:alpha val="2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233271" y="207360"/>
              <a:ext cx="5495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spc="100" dirty="0" smtClean="0">
                  <a:solidFill>
                    <a:schemeClr val="bg1"/>
                  </a:solidFill>
                  <a:latin typeface="Gotham Black"/>
                </a:rPr>
                <a:t>PLAN DE ESTUDIOS</a:t>
              </a:r>
              <a:endParaRPr lang="es-MX" sz="3000" spc="100" dirty="0">
                <a:solidFill>
                  <a:schemeClr val="bg1"/>
                </a:solidFill>
                <a:latin typeface="Gotham Black"/>
                <a:cs typeface="Gotham Black"/>
              </a:endParaRPr>
            </a:p>
          </p:txBody>
        </p:sp>
        <p:pic>
          <p:nvPicPr>
            <p:cNvPr id="14" name="Picture 13" descr="HBpub_rgb.ep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2786" y="283031"/>
              <a:ext cx="1255713" cy="433674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17501" y="6078802"/>
            <a:ext cx="8291286" cy="86178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lnSpc>
                <a:spcPct val="110000"/>
              </a:lnSpc>
            </a:pPr>
            <a:endParaRPr lang="en-US" altLang="zh-TW" sz="800" i="1" dirty="0" smtClean="0">
              <a:solidFill>
                <a:srgbClr val="7F7F7F"/>
              </a:solidFill>
              <a:latin typeface="Arial"/>
            </a:endParaRPr>
          </a:p>
          <a:p>
            <a:pPr>
              <a:lnSpc>
                <a:spcPct val="110000"/>
              </a:lnSpc>
            </a:pPr>
            <a:endParaRPr lang="en-US" sz="800" dirty="0">
              <a:solidFill>
                <a:srgbClr val="7F7F7F"/>
              </a:solidFill>
              <a:latin typeface="Arial"/>
            </a:endParaRPr>
          </a:p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Ramón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Casadesús-Masanell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,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Lectura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 fundamental: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Dinámica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competitiva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 y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cooperativa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, 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HBP n.º 8131 (Boston: Harvard Business School Publishing, 2015).</a:t>
            </a:r>
          </a:p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Copiar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o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publicar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la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documentación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infringe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los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derechos de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autor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.</a:t>
            </a:r>
            <a:endParaRPr lang="es-MX" altLang="zh-TW" sz="800" dirty="0">
              <a:solidFill>
                <a:srgbClr val="7F7F7F"/>
              </a:solidFill>
              <a:latin typeface="Arial"/>
              <a:ea typeface="ＭＳ Ｐゴシック" pitchFamily="1" charset="-128"/>
              <a:cs typeface="Arial"/>
            </a:endParaRPr>
          </a:p>
          <a:p>
            <a:pPr>
              <a:lnSpc>
                <a:spcPct val="110000"/>
              </a:lnSpc>
            </a:pPr>
            <a:endParaRPr lang="en-US" sz="800" dirty="0">
              <a:solidFill>
                <a:srgbClr val="7F7F7F"/>
              </a:solidFill>
              <a:latin typeface="Arial"/>
            </a:endParaRPr>
          </a:p>
          <a:p>
            <a:pPr>
              <a:lnSpc>
                <a:spcPct val="110000"/>
              </a:lnSpc>
            </a:pPr>
            <a:endParaRPr lang="en-US" sz="800" dirty="0" smtClean="0">
              <a:solidFill>
                <a:srgbClr val="7F7F7F"/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201" y="2035520"/>
            <a:ext cx="5943885" cy="4171644"/>
          </a:xfrm>
          <a:prstGeom prst="rect">
            <a:avLst/>
          </a:prstGeom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317500" y="823767"/>
            <a:ext cx="8201787" cy="5866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altLang="zh-TW" sz="2800" dirty="0" smtClean="0">
                <a:latin typeface="Arial"/>
              </a:rPr>
              <a:t>Estrategia </a:t>
            </a:r>
            <a:r>
              <a:rPr lang="es-MX" altLang="zh-TW" sz="2800" dirty="0">
                <a:latin typeface="Arial"/>
              </a:rPr>
              <a:t>de entrada para el Fabricante de velas con una vela parte del producto final </a:t>
            </a:r>
            <a:r>
              <a:rPr lang="es-MX" altLang="zh-TW" sz="2800" dirty="0" smtClean="0">
                <a:latin typeface="Arial"/>
              </a:rPr>
              <a:t>a </a:t>
            </a:r>
            <a:r>
              <a:rPr lang="es-MX" altLang="zh-TW" sz="2800" dirty="0">
                <a:latin typeface="Arial"/>
              </a:rPr>
              <a:t>un precio menor (opción 1)</a:t>
            </a:r>
            <a:endParaRPr lang="es-MX" sz="28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085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94" y="1597967"/>
            <a:ext cx="8351837" cy="473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-1186862" y="207360"/>
            <a:ext cx="10035361" cy="553998"/>
            <a:chOff x="-1186862" y="207360"/>
            <a:chExt cx="10035361" cy="553998"/>
          </a:xfrm>
        </p:grpSpPr>
        <p:pic>
          <p:nvPicPr>
            <p:cNvPr id="12" name="Picture 11" descr="orange_bar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4763" r="-2"/>
            <a:stretch/>
          </p:blipFill>
          <p:spPr>
            <a:xfrm>
              <a:off x="-1186862" y="285120"/>
              <a:ext cx="5979790" cy="432000"/>
            </a:xfrm>
            <a:prstGeom prst="rect">
              <a:avLst/>
            </a:prstGeom>
            <a:effectLst>
              <a:outerShdw blurRad="76200" dist="38100" dir="2700000" algn="tl" rotWithShape="0">
                <a:srgbClr val="000000">
                  <a:alpha val="2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233271" y="207360"/>
              <a:ext cx="5495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spc="100" dirty="0" smtClean="0">
                  <a:solidFill>
                    <a:schemeClr val="bg1"/>
                  </a:solidFill>
                  <a:latin typeface="Gotham Black"/>
                </a:rPr>
                <a:t>PLAN DE ESTUDIOS</a:t>
              </a:r>
              <a:endParaRPr lang="es-MX" sz="3000" spc="100" dirty="0">
                <a:solidFill>
                  <a:schemeClr val="bg1"/>
                </a:solidFill>
                <a:latin typeface="Gotham Black"/>
                <a:cs typeface="Gotham Black"/>
              </a:endParaRPr>
            </a:p>
          </p:txBody>
        </p:sp>
        <p:pic>
          <p:nvPicPr>
            <p:cNvPr id="14" name="Picture 13" descr="HBpub_rgb.eps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2786" y="283031"/>
              <a:ext cx="1255713" cy="433674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17501" y="6223942"/>
            <a:ext cx="8291286" cy="43089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800" dirty="0" smtClean="0">
                <a:solidFill>
                  <a:srgbClr val="7F7F7F"/>
                </a:solidFill>
                <a:latin typeface="Arial"/>
              </a:rPr>
              <a:t>Ramón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Casadesús-Masanell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,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Lectura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 fundamental: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Dinámica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competitiva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 y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cooperativa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, 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HBP n.º 8131 (Boston: Harvard Business School Publishing, 2015).</a:t>
            </a:r>
          </a:p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Copiar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o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publicar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la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documentación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infringe los derechos de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autor</a:t>
            </a:r>
            <a:r>
              <a:rPr lang="en-US" altLang="zh-TW" sz="800" dirty="0" smtClean="0">
                <a:solidFill>
                  <a:srgbClr val="7F7F7F"/>
                </a:solidFill>
                <a:latin typeface="Arial"/>
              </a:rPr>
              <a:t>.</a:t>
            </a:r>
            <a:endParaRPr lang="es-MX" altLang="zh-TW" sz="800" dirty="0">
              <a:solidFill>
                <a:srgbClr val="7F7F7F"/>
              </a:solidFill>
              <a:latin typeface="Arial"/>
              <a:ea typeface="ＭＳ Ｐゴシック" pitchFamily="1" charset="-128"/>
              <a:cs typeface="Arial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317500" y="823767"/>
            <a:ext cx="8826500" cy="5866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altLang="zh-TW" sz="3000" spc="-50" dirty="0">
                <a:latin typeface="Arial"/>
              </a:rPr>
              <a:t>Lógica económica e interdependencias de los respectivos modelos de negocios de Intel y Microsoft</a:t>
            </a:r>
            <a:endParaRPr lang="es-MX" sz="3000" spc="-5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447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2370138"/>
            <a:ext cx="8431213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317500" y="823767"/>
            <a:ext cx="8201787" cy="5866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altLang="zh-TW" sz="3200" dirty="0">
                <a:latin typeface="Arial"/>
              </a:rPr>
              <a:t>Marco integrador de Michael </a:t>
            </a:r>
            <a:r>
              <a:rPr lang="es-ES" altLang="zh-TW" sz="3200" dirty="0" err="1">
                <a:latin typeface="Arial"/>
              </a:rPr>
              <a:t>Porter</a:t>
            </a:r>
            <a:r>
              <a:rPr lang="es-ES" altLang="zh-TW" sz="3200" dirty="0">
                <a:latin typeface="Arial"/>
              </a:rPr>
              <a:t> para el análisis de los jugadores</a:t>
            </a:r>
            <a:endParaRPr lang="es-MX" sz="3200" dirty="0">
              <a:latin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186862" y="207360"/>
            <a:ext cx="10035361" cy="553998"/>
            <a:chOff x="-1186862" y="207360"/>
            <a:chExt cx="10035361" cy="553998"/>
          </a:xfrm>
        </p:grpSpPr>
        <p:pic>
          <p:nvPicPr>
            <p:cNvPr id="12" name="Picture 11" descr="orange_bar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4763" r="-2"/>
            <a:stretch/>
          </p:blipFill>
          <p:spPr>
            <a:xfrm>
              <a:off x="-1186862" y="285120"/>
              <a:ext cx="5979790" cy="432000"/>
            </a:xfrm>
            <a:prstGeom prst="rect">
              <a:avLst/>
            </a:prstGeom>
            <a:effectLst>
              <a:outerShdw blurRad="76200" dist="38100" dir="2700000" algn="tl" rotWithShape="0">
                <a:srgbClr val="000000">
                  <a:alpha val="2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233271" y="207360"/>
              <a:ext cx="5495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spc="100" dirty="0" smtClean="0">
                  <a:solidFill>
                    <a:schemeClr val="bg1"/>
                  </a:solidFill>
                  <a:latin typeface="Gotham Black"/>
                </a:rPr>
                <a:t>PLAN DE ESTUDIOS</a:t>
              </a:r>
              <a:endParaRPr lang="es-MX" sz="3000" spc="100" dirty="0">
                <a:solidFill>
                  <a:schemeClr val="bg1"/>
                </a:solidFill>
                <a:latin typeface="Gotham Black"/>
                <a:cs typeface="Gotham Black"/>
              </a:endParaRPr>
            </a:p>
          </p:txBody>
        </p:sp>
        <p:pic>
          <p:nvPicPr>
            <p:cNvPr id="14" name="Picture 13" descr="HBpub_rgb.eps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2786" y="283031"/>
              <a:ext cx="1255713" cy="433674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17501" y="6276974"/>
            <a:ext cx="8291286" cy="35880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800" dirty="0" smtClean="0">
                <a:solidFill>
                  <a:srgbClr val="7F7F7F"/>
                </a:solidFill>
                <a:latin typeface="Arial"/>
              </a:rPr>
              <a:t>Ramón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Casadesús-Masanell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,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Lectura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 fundamental: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Dinámica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competitiva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 y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cooperativa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, 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HBP n.º 8131 (Boston: Harvard Business School Publishing, 2015).</a:t>
            </a:r>
          </a:p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Copiar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o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publicar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la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documentación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infringe los derechos de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autor</a:t>
            </a:r>
            <a:r>
              <a:rPr lang="en-US" altLang="zh-TW" sz="800" dirty="0" smtClean="0">
                <a:solidFill>
                  <a:srgbClr val="7F7F7F"/>
                </a:solidFill>
                <a:latin typeface="Arial"/>
              </a:rPr>
              <a:t>.</a:t>
            </a:r>
            <a:endParaRPr lang="en-US" sz="800" dirty="0" smtClean="0">
              <a:solidFill>
                <a:srgbClr val="7F7F7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283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46" y="1996429"/>
            <a:ext cx="8351837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317500" y="823767"/>
            <a:ext cx="8356943" cy="5866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altLang="zh-TW" sz="3200" dirty="0">
                <a:latin typeface="Arial"/>
              </a:rPr>
              <a:t>Escenario 1: el Novato presenta capacidades de producción y recursos limitados</a:t>
            </a:r>
            <a:endParaRPr lang="es-MX" sz="3200" dirty="0">
              <a:latin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186862" y="207360"/>
            <a:ext cx="10035361" cy="553998"/>
            <a:chOff x="-1186862" y="207360"/>
            <a:chExt cx="10035361" cy="553998"/>
          </a:xfrm>
        </p:grpSpPr>
        <p:pic>
          <p:nvPicPr>
            <p:cNvPr id="12" name="Picture 11" descr="orange_bar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4763" r="-2"/>
            <a:stretch/>
          </p:blipFill>
          <p:spPr>
            <a:xfrm>
              <a:off x="-1186862" y="285120"/>
              <a:ext cx="5979790" cy="432000"/>
            </a:xfrm>
            <a:prstGeom prst="rect">
              <a:avLst/>
            </a:prstGeom>
            <a:effectLst>
              <a:outerShdw blurRad="76200" dist="38100" dir="2700000" algn="tl" rotWithShape="0">
                <a:srgbClr val="000000">
                  <a:alpha val="2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233271" y="207360"/>
              <a:ext cx="5495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spc="100" dirty="0" smtClean="0">
                  <a:solidFill>
                    <a:schemeClr val="bg1"/>
                  </a:solidFill>
                  <a:latin typeface="Gotham Black"/>
                </a:rPr>
                <a:t>PLAN DE ESTUDIOS</a:t>
              </a:r>
              <a:endParaRPr lang="es-MX" sz="3000" spc="100" dirty="0">
                <a:solidFill>
                  <a:schemeClr val="bg1"/>
                </a:solidFill>
                <a:latin typeface="Gotham Black"/>
                <a:cs typeface="Gotham Black"/>
              </a:endParaRPr>
            </a:p>
          </p:txBody>
        </p:sp>
        <p:pic>
          <p:nvPicPr>
            <p:cNvPr id="14" name="Picture 13" descr="HBpub_rgb.eps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2786" y="283031"/>
              <a:ext cx="1255713" cy="433674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17501" y="6204892"/>
            <a:ext cx="8291286" cy="43089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800" dirty="0" smtClean="0">
                <a:solidFill>
                  <a:srgbClr val="7F7F7F"/>
                </a:solidFill>
                <a:latin typeface="Arial"/>
              </a:rPr>
              <a:t>Ramón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Casadesús-Masanell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,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Lectura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 fundamental: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Dinámica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competitiva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 y </a:t>
            </a:r>
            <a:r>
              <a:rPr lang="en-US" altLang="zh-TW" sz="800" i="1" dirty="0" err="1">
                <a:solidFill>
                  <a:srgbClr val="7F7F7F"/>
                </a:solidFill>
                <a:latin typeface="Arial"/>
              </a:rPr>
              <a:t>cooperativa</a:t>
            </a:r>
            <a:r>
              <a:rPr lang="en-US" altLang="zh-TW" sz="800" i="1" dirty="0">
                <a:solidFill>
                  <a:srgbClr val="7F7F7F"/>
                </a:solidFill>
                <a:latin typeface="Arial"/>
              </a:rPr>
              <a:t>, 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HBP n.º 8131 (Boston: Harvard Business School Publishing, 2015).</a:t>
            </a:r>
          </a:p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Copiar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o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publicar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la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documentación</a:t>
            </a:r>
            <a:r>
              <a:rPr lang="en-US" altLang="zh-TW" sz="800" dirty="0">
                <a:solidFill>
                  <a:srgbClr val="7F7F7F"/>
                </a:solidFill>
                <a:latin typeface="Arial"/>
              </a:rPr>
              <a:t> infringe los derechos de </a:t>
            </a:r>
            <a:r>
              <a:rPr lang="en-US" altLang="zh-TW" sz="800" dirty="0" err="1">
                <a:solidFill>
                  <a:srgbClr val="7F7F7F"/>
                </a:solidFill>
                <a:latin typeface="Arial"/>
              </a:rPr>
              <a:t>autor</a:t>
            </a:r>
            <a:r>
              <a:rPr lang="en-US" altLang="zh-TW" sz="800" dirty="0" smtClean="0">
                <a:solidFill>
                  <a:srgbClr val="7F7F7F"/>
                </a:solidFill>
                <a:latin typeface="Arial"/>
              </a:rPr>
              <a:t>.</a:t>
            </a:r>
            <a:endParaRPr lang="es-MX" altLang="zh-TW" sz="800" dirty="0">
              <a:solidFill>
                <a:srgbClr val="7F7F7F"/>
              </a:solidFill>
              <a:latin typeface="Arial"/>
              <a:ea typeface="ＭＳ Ｐゴシック" pitchFamily="1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61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_PP_updated 2_13_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CC_PP_updated 2_13_15.potx</Template>
  <TotalTime>0</TotalTime>
  <Words>885</Words>
  <Application>Microsoft Office PowerPoint</Application>
  <PresentationFormat>Presentación en pantalla (4:3)</PresentationFormat>
  <Paragraphs>83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Arial Black</vt:lpstr>
      <vt:lpstr>Calibri</vt:lpstr>
      <vt:lpstr>Gotham Black</vt:lpstr>
      <vt:lpstr>新細明體</vt:lpstr>
      <vt:lpstr>CC_PP_updated 2_13_15</vt:lpstr>
      <vt:lpstr>Dinámica competitiva  y cooperativa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2014-02-11T14:47:43Z</dcterms:created>
  <dcterms:modified xsi:type="dcterms:W3CDTF">2019-12-01T21:42:34Z</dcterms:modified>
</cp:coreProperties>
</file>